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397" r:id="rId3"/>
    <p:sldId id="398" r:id="rId4"/>
    <p:sldId id="399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366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1" r:id="rId67"/>
    <p:sldId id="423" r:id="rId68"/>
    <p:sldId id="424" r:id="rId69"/>
    <p:sldId id="426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444" r:id="rId78"/>
    <p:sldId id="445" r:id="rId79"/>
    <p:sldId id="448" r:id="rId80"/>
    <p:sldId id="449" r:id="rId81"/>
    <p:sldId id="456" r:id="rId82"/>
    <p:sldId id="457" r:id="rId83"/>
    <p:sldId id="458" r:id="rId84"/>
    <p:sldId id="459" r:id="rId8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4CA"/>
          </a:solidFill>
        </a:fill>
      </a:tcStyle>
    </a:wholeTbl>
    <a:band2H>
      <a:tcTxStyle/>
      <a:tcStyle>
        <a:tcBdr/>
        <a:fill>
          <a:solidFill>
            <a:srgbClr val="F6EB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2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FIGURE 13-1</a:t>
            </a:r>
          </a:p>
          <a:p>
            <a:r>
              <a:t>A separate class iterator with a reference to an ADT, an indicator of its position within the iteration, and no knowledge of the ADT’s implementation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8078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5810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3CC691-E6E8-4315-B4B7-BEA8C888FA17}" type="datetime1">
              <a:rPr lang="en-US"/>
              <a:pPr>
                <a:defRPr/>
              </a:pPr>
              <a:t>8/3/2018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DA1DA-38CA-40B0-99C5-45657B606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5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E69D9-0E48-44E7-A192-4A21E4C7AAFE}" type="datetime1">
              <a:rPr lang="en-US"/>
              <a:pPr>
                <a:defRPr/>
              </a:pPr>
              <a:t>8/3/2018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B75FC4-8EAA-45FF-A2FE-C29A080103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58233" y="0"/>
            <a:ext cx="8513234" cy="81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Shape 15" descr="Shap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49" y="913012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wmf"/><Relationship Id="rId4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defTabSz="713231">
              <a:defRPr sz="3432"/>
            </a:pPr>
            <a:r>
              <a:t>Data Structures and Abstractions with Java</a:t>
            </a:r>
            <a:r>
              <a:rPr baseline="30018"/>
              <a:t>™</a:t>
            </a:r>
          </a:p>
        </p:txBody>
      </p:sp>
      <p:sp>
        <p:nvSpPr>
          <p:cNvPr id="44" name="Shape 1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7FA3"/>
                </a:solidFill>
              </a:defRPr>
            </a:pPr>
            <a:r>
              <a:rPr dirty="0"/>
              <a:t>5</a:t>
            </a:r>
            <a:r>
              <a:rPr baseline="30000" dirty="0"/>
              <a:t>th</a:t>
            </a:r>
            <a:r>
              <a:rPr dirty="0"/>
              <a:t> Edition</a:t>
            </a:r>
          </a:p>
        </p:txBody>
      </p:sp>
      <p:sp>
        <p:nvSpPr>
          <p:cNvPr id="45" name="Shape 198"/>
          <p:cNvSpPr txBox="1"/>
          <p:nvPr/>
        </p:nvSpPr>
        <p:spPr>
          <a:xfrm>
            <a:off x="4738051" y="2585094"/>
            <a:ext cx="3657601" cy="69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100" dirty="0"/>
              <a:t>Module 11 – Iterators and Interfaces</a:t>
            </a:r>
            <a:endParaRPr sz="4100" dirty="0"/>
          </a:p>
        </p:txBody>
      </p:sp>
      <p:sp>
        <p:nvSpPr>
          <p:cNvPr id="46" name="Shape 199"/>
          <p:cNvSpPr txBox="1"/>
          <p:nvPr/>
        </p:nvSpPr>
        <p:spPr>
          <a:xfrm>
            <a:off x="4738051" y="4254116"/>
            <a:ext cx="4124641" cy="220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800" dirty="0"/>
              <a:t>Including:</a:t>
            </a:r>
          </a:p>
          <a:p>
            <a:r>
              <a:rPr lang="en-US" sz="2800" dirty="0"/>
              <a:t>Java Interlude 4 – Iterators</a:t>
            </a:r>
          </a:p>
          <a:p>
            <a:r>
              <a:rPr lang="en-US" sz="2800" dirty="0"/>
              <a:t>Chapter 13 - Iterators</a:t>
            </a:r>
            <a:endParaRPr sz="2800" dirty="0"/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Multiple Iterators</a:t>
            </a:r>
          </a:p>
        </p:txBody>
      </p:sp>
      <p:sp>
        <p:nvSpPr>
          <p:cNvPr id="82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Code that counts the occurrences of each name</a:t>
            </a:r>
          </a:p>
        </p:txBody>
      </p:sp>
      <p:sp>
        <p:nvSpPr>
          <p:cNvPr id="83" name="Iterator&lt;String&gt; nameIterator = namelist.iterator();…"/>
          <p:cNvSpPr txBox="1"/>
          <p:nvPr/>
        </p:nvSpPr>
        <p:spPr>
          <a:xfrm>
            <a:off x="298819" y="1211579"/>
            <a:ext cx="8414796" cy="443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Iterator&lt;String&gt; nameIterator = namelist.iterator();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while</a:t>
            </a:r>
            <a:r>
              <a:t> (nameIterator.hasNext())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String currentName = nameIterator.next();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nameCount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Iterator&lt;String&gt; countingIterator = namelist.iterator();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(countingIterator.hasNext())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String nextName = countingIterator.next();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(currentName.equals(nextName))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nameCount++;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System.out.println(currentName + </a:t>
            </a:r>
            <a:r>
              <a:rPr>
                <a:solidFill>
                  <a:srgbClr val="D12F1B"/>
                </a:solidFill>
              </a:rPr>
              <a:t>" occurs "</a:t>
            </a:r>
            <a:r>
              <a:t> + nameCount + </a:t>
            </a:r>
            <a:r>
              <a:rPr>
                <a:solidFill>
                  <a:srgbClr val="D12F1B"/>
                </a:solidFill>
              </a:rPr>
              <a:t>" times."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"/>
          <p:cNvSpPr txBox="1">
            <a:spLocks noGrp="1"/>
          </p:cNvSpPr>
          <p:nvPr>
            <p:ph type="title"/>
          </p:nvPr>
        </p:nvSpPr>
        <p:spPr>
          <a:xfrm>
            <a:off x="249435" y="148376"/>
            <a:ext cx="8513565" cy="501865"/>
          </a:xfrm>
          <a:prstGeom prst="rect">
            <a:avLst/>
          </a:prstGeom>
        </p:spPr>
        <p:txBody>
          <a:bodyPr/>
          <a:lstStyle/>
          <a:p>
            <a:pPr defTabSz="429768">
              <a:defRPr sz="2068"/>
            </a:pPr>
            <a:r>
              <a:t>LISTING JI4-3 Java’s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java.util.ListIterator</a:t>
            </a:r>
            <a:r>
              <a:t> (Part 1)</a:t>
            </a:r>
          </a:p>
        </p:txBody>
      </p:sp>
      <p:sp>
        <p:nvSpPr>
          <p:cNvPr id="86" name="package java.util;…"/>
          <p:cNvSpPr txBox="1"/>
          <p:nvPr/>
        </p:nvSpPr>
        <p:spPr>
          <a:xfrm>
            <a:off x="86929" y="648669"/>
            <a:ext cx="6660912" cy="578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package</a:t>
            </a:r>
            <a:r>
              <a:t> java.util;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interface</a:t>
            </a:r>
            <a:r>
              <a:t> ListIterator&lt;T&gt; </a:t>
            </a:r>
            <a:r>
              <a:rPr>
                <a:solidFill>
                  <a:srgbClr val="BA2DA2"/>
                </a:solidFill>
              </a:rPr>
              <a:t>extends</a:t>
            </a:r>
            <a:r>
              <a:t> Iterator&lt;T&gt;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Detects whether this iterator has gone beyond the last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entry in the list.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@return</a:t>
            </a:r>
            <a:r>
              <a:t> True if the iterator has another entry to return when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traversing the list forward; otherwise returns false.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hasNext();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Retrieves the next entry in the list and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advances this iterator by one position.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@return</a:t>
            </a:r>
            <a:r>
              <a:t> A reference to the next entry in the iteration,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if one exists.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NoSuchElementException if the iterator is at the end,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that is, if hasNext() is false.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next();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Removes from the list the last entry that either next()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or previous() has returned.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Precondition: next() or previous() has been called, but the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iterator's remove() or add() method has not been called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since then. That is, you can call remove only once per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call to next() or previous(). The list has not been altered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during the iteration except by calls to the iterator's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remove(), add(), or set() methods.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IllegalStateException if next() or previous() has not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been called, or if remove() or add() has been called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already after the last call to next() or previous().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UnsupportedOperationException if the iterator does not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permit a remove operation.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remove(); </a:t>
            </a:r>
            <a:r>
              <a:t>// Optional method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7" name="These three methods are in the interface Iterator; they are duplicated here for reference and to show new behavior for remove."/>
          <p:cNvSpPr txBox="1"/>
          <p:nvPr/>
        </p:nvSpPr>
        <p:spPr>
          <a:xfrm>
            <a:off x="6747840" y="1383164"/>
            <a:ext cx="2167560" cy="2157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6039" defTabSz="457200">
              <a:spcBef>
                <a:spcPts val="300"/>
              </a:spcBef>
              <a:defRPr sz="1700"/>
            </a:pPr>
            <a:r>
              <a:t>These three methods are in the interface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Iterator</a:t>
            </a:r>
            <a:r>
              <a:t>; they are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duplicated here for reference and to show new behavior for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/** Detects whether this iterator has gone before the first…"/>
          <p:cNvSpPr txBox="1"/>
          <p:nvPr/>
        </p:nvSpPr>
        <p:spPr>
          <a:xfrm>
            <a:off x="584715" y="650240"/>
            <a:ext cx="7207310" cy="600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Detects whether this iterator has gone before the first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entry in the list.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@return</a:t>
            </a:r>
            <a:r>
              <a:t> True if the iterator has another entry to visit when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traversing the list backward; otherwise returns false.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hasPrevious();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Retrieves the previous entry in the list and moves this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iterator back by one position.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@return</a:t>
            </a:r>
            <a:r>
              <a:t> A reference to the previous entry in the iteration,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one exists.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NoSuchElementException if the iterator has no previous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entry, that is, if hasPrevious() is false.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previous();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Gets the index of the next entry.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@return</a:t>
            </a:r>
            <a:r>
              <a:t> The index of the list entry that a subsequent call to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next() would return. If next() would not return an entry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because the iterator is at the end of the list, returns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the size of the list. Note that the iterator numbers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the list entries from 0 instead of 1.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nextIndex();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Gets the index of the previous entry.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@return</a:t>
            </a:r>
            <a:r>
              <a:t> The index of the list entry that a subsequent call to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previous() would return. If previous() would not return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an entry because the iterator is at the beginning of the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list, returns −1. Note that the iterator numbers the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list entries from 0 instead of 1.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previousIndex();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xfrm>
            <a:off x="249435" y="148376"/>
            <a:ext cx="8513565" cy="501865"/>
          </a:xfrm>
          <a:prstGeom prst="rect">
            <a:avLst/>
          </a:prstGeom>
        </p:spPr>
        <p:txBody>
          <a:bodyPr/>
          <a:lstStyle/>
          <a:p>
            <a:pPr defTabSz="429768">
              <a:defRPr sz="2068"/>
            </a:pPr>
            <a:r>
              <a:t>LISTING JI4-3 Java’s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java.util.ListIterator</a:t>
            </a:r>
            <a:r>
              <a:t> (Part 2)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/** Adds an entry to the list just before the entry, if any,…"/>
          <p:cNvSpPr txBox="1"/>
          <p:nvPr/>
        </p:nvSpPr>
        <p:spPr>
          <a:xfrm>
            <a:off x="249435" y="501863"/>
            <a:ext cx="9138231" cy="649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200">
                <a:solidFill>
                  <a:srgbClr val="3D812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/** Adds an entry to the list just before the entry, if any,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that next() would have returned before the addition. This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addition is just after the entry, if any, that previous()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would have returned. After the addition, a call to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previous() will return the new entry, but a call to next()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will behave as it would have before the addition.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Further, the addition increases by 1 the values that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nextIndex() and previousIndex() will return.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@param</a:t>
            </a:r>
            <a:r>
              <a:t> newEntry An object to be added to the list.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ClassCastException if the class of newEntry prevents the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addition to the list.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IllegalArgumentException if some other aspect of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newEntry prevents the addition to the list.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UnsupportedOperationException if the iterator does not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permit an add operation.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add(T newEntry); </a:t>
            </a:r>
            <a:r>
              <a:rPr>
                <a:solidFill>
                  <a:srgbClr val="008400"/>
                </a:solidFill>
              </a:rPr>
              <a:t>// Optional method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Replaces the last entry in the list that either next()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or previous() has returned.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Precondition: next() or previous() has been called, but the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iterator's remove() or add() method has not been called since then.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@param</a:t>
            </a:r>
            <a:r>
              <a:t> newEntry An object that is the replacement entry.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ClassCastException if the class of newEntry prevents the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addition to the list.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IllegalArgumentException if some other aspect of newEntry </a:t>
            </a: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						prevents the addition to the list.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IllegalStateException if next() or previous() has not been called, </a:t>
            </a: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							or if remove() or add() has been called already </a:t>
            </a: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							after the last call to next() or previous().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UnsupportedOperationException if the iterator does not permit a set operation.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set(T newEntry); </a:t>
            </a:r>
            <a:r>
              <a:rPr>
                <a:solidFill>
                  <a:srgbClr val="008400"/>
                </a:solidFill>
              </a:rPr>
              <a:t>// Optional method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} </a:t>
            </a:r>
            <a:r>
              <a:t>// end ListIterator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3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501865"/>
          </a:xfrm>
          <a:prstGeom prst="rect">
            <a:avLst/>
          </a:prstGeom>
        </p:spPr>
        <p:txBody>
          <a:bodyPr/>
          <a:lstStyle/>
          <a:p>
            <a:pPr defTabSz="429768">
              <a:defRPr sz="2068"/>
            </a:pPr>
            <a:r>
              <a:t>LISTING JI4-3 Java’s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java.util.ListIterator</a:t>
            </a:r>
            <a:r>
              <a:t> (Part 3)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58951">
              <a:defRPr sz="3652"/>
            </a:pPr>
            <a:r>
              <a:t>Using the Java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ListIterator</a:t>
            </a:r>
          </a:p>
        </p:txBody>
      </p:sp>
      <p:sp>
        <p:nvSpPr>
          <p:cNvPr id="96" name="FIGURE J4-6 The effect of a call to previous on a lis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576072">
              <a:defRPr sz="2772"/>
            </a:lvl1pPr>
          </a:lstStyle>
          <a:p>
            <a:r>
              <a:t>FIGURE J4-6 The effect of a call to previous on a list</a:t>
            </a:r>
          </a:p>
        </p:txBody>
      </p:sp>
      <p:pic>
        <p:nvPicPr>
          <p:cNvPr id="97" name="A diagram illustrates previous left parenthesis right parenthesis method. Before call to previous." descr="A diagram illustrates previous left parenthesis right parenthesis method. Before call to previous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732685"/>
            <a:ext cx="3770946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A diagram illustrates previous left parenthesis right parenthesis method. After previous returns Joey." descr="A diagram illustrates previous left parenthesis right parenthesis method. After previous returns Joey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6858" y="1732685"/>
            <a:ext cx="4456142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58951">
              <a:defRPr sz="3652"/>
            </a:pPr>
            <a:r>
              <a:t>Using the Java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ListIterator</a:t>
            </a:r>
          </a:p>
        </p:txBody>
      </p:sp>
      <p:sp>
        <p:nvSpPr>
          <p:cNvPr id="101" name="FIGURE J4-7 The indices returned by the methods nextIndex and previousIndex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defTabSz="365760">
              <a:defRPr sz="1760"/>
            </a:pPr>
            <a:r>
              <a:t>FIGURE J4-7 The indices returned by the methods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nextIndex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previousIndex</a:t>
            </a:r>
          </a:p>
        </p:txBody>
      </p:sp>
      <p:pic>
        <p:nvPicPr>
          <p:cNvPr id="102" name="A diagram illustrates the next Index and previous Index methods.&#10;&#10;Picture 2" descr="A diagram illustrates the next Index and previous Index method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2334767"/>
            <a:ext cx="8458200" cy="2168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4180"/>
            </a:pPr>
            <a:r>
              <a:t>The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t> Revisited</a:t>
            </a:r>
          </a:p>
        </p:txBody>
      </p:sp>
      <p:sp>
        <p:nvSpPr>
          <p:cNvPr id="105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 set replaces entry that either next or previous just returned.</a:t>
            </a:r>
          </a:p>
          <a:p>
            <a:r>
              <a:t>Method add inserts an entry into list just before iterator’s current position</a:t>
            </a:r>
          </a:p>
          <a:p>
            <a:r>
              <a:t>Method remove removes list entry that last call to either next or previous returned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759F54-0374-4119-98CC-23174E8576E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Implementing an Iterator Class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47813"/>
            <a:ext cx="8599488" cy="452596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Two techniques. The </a:t>
            </a:r>
            <a:r>
              <a:rPr lang="en-US" sz="2800" dirty="0" err="1"/>
              <a:t>iterator</a:t>
            </a:r>
            <a:r>
              <a:rPr lang="en-US" sz="2800" dirty="0"/>
              <a:t> class is defined</a:t>
            </a:r>
          </a:p>
          <a:p>
            <a:pPr lvl="1"/>
            <a:r>
              <a:rPr lang="en-US" sz="2400" dirty="0"/>
              <a:t> </a:t>
            </a:r>
            <a:r>
              <a:rPr lang="en-US" sz="2400" dirty="0">
                <a:solidFill>
                  <a:srgbClr val="0033CC"/>
                </a:solidFill>
              </a:rPr>
              <a:t>Inside the data structure class</a:t>
            </a:r>
            <a:r>
              <a:rPr lang="en-US" sz="2400" dirty="0"/>
              <a:t> (as an inner class)</a:t>
            </a:r>
          </a:p>
          <a:p>
            <a:pPr lvl="2"/>
            <a:r>
              <a:rPr lang="en-US" sz="2000" dirty="0"/>
              <a:t>Maintains the data structure’s encapsulation</a:t>
            </a:r>
          </a:p>
          <a:p>
            <a:pPr lvl="2"/>
            <a:r>
              <a:rPr lang="en-US" sz="2000" dirty="0"/>
              <a:t>Called and </a:t>
            </a:r>
            <a:r>
              <a:rPr lang="en-US" sz="2000" b="1" dirty="0">
                <a:solidFill>
                  <a:srgbClr val="FF0000"/>
                </a:solidFill>
              </a:rPr>
              <a:t>internal </a:t>
            </a:r>
            <a:r>
              <a:rPr lang="en-US" sz="2000" b="1" dirty="0" err="1">
                <a:solidFill>
                  <a:srgbClr val="FF0000"/>
                </a:solidFill>
              </a:rPr>
              <a:t>iterator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2400" dirty="0">
                <a:solidFill>
                  <a:srgbClr val="0033CC"/>
                </a:solidFill>
              </a:rPr>
              <a:t>Outside the data structure class</a:t>
            </a:r>
          </a:p>
          <a:p>
            <a:pPr lvl="2"/>
            <a:r>
              <a:rPr lang="en-US" sz="2000" dirty="0"/>
              <a:t>Allows the client to specify the name (and number) of the </a:t>
            </a:r>
            <a:r>
              <a:rPr lang="en-US" sz="2000" dirty="0" err="1"/>
              <a:t>iterator</a:t>
            </a:r>
            <a:r>
              <a:rPr lang="en-US" sz="2000" dirty="0"/>
              <a:t> objects</a:t>
            </a:r>
          </a:p>
          <a:p>
            <a:pPr lvl="2"/>
            <a:r>
              <a:rPr lang="en-US" sz="2000" dirty="0"/>
              <a:t>The </a:t>
            </a:r>
            <a:r>
              <a:rPr lang="en-US" sz="2000" dirty="0" err="1"/>
              <a:t>iterator</a:t>
            </a:r>
            <a:r>
              <a:rPr lang="en-US" sz="2000" dirty="0"/>
              <a:t> class can be used by multiple data structures</a:t>
            </a:r>
          </a:p>
          <a:p>
            <a:pPr lvl="2"/>
            <a:r>
              <a:rPr lang="en-US" sz="2000" dirty="0"/>
              <a:t>Implementation </a:t>
            </a:r>
            <a:r>
              <a:rPr lang="en-US" sz="2000" dirty="0" err="1"/>
              <a:t>unencapsulates</a:t>
            </a:r>
            <a:r>
              <a:rPr lang="en-US" sz="2000" dirty="0"/>
              <a:t> the data structure</a:t>
            </a:r>
          </a:p>
          <a:p>
            <a:pPr lvl="2"/>
            <a:r>
              <a:rPr lang="en-US" sz="2000" dirty="0"/>
              <a:t>Called an </a:t>
            </a:r>
            <a:r>
              <a:rPr lang="en-US" sz="2000" b="1" dirty="0">
                <a:solidFill>
                  <a:srgbClr val="FF0000"/>
                </a:solidFill>
              </a:rPr>
              <a:t>external </a:t>
            </a:r>
            <a:r>
              <a:rPr lang="en-US" sz="2000" b="1" dirty="0" err="1">
                <a:solidFill>
                  <a:srgbClr val="FF0000"/>
                </a:solidFill>
              </a:rPr>
              <a:t>iterator</a:t>
            </a:r>
            <a:endParaRPr lang="en-US" sz="2000" b="1" dirty="0">
              <a:solidFill>
                <a:srgbClr val="FF0000"/>
              </a:solidFill>
            </a:endParaRPr>
          </a:p>
          <a:p>
            <a:pPr lvl="1">
              <a:buFontTx/>
              <a:buNone/>
            </a:pPr>
            <a:endParaRPr lang="en-US" sz="2400" dirty="0"/>
          </a:p>
        </p:txBody>
      </p:sp>
    </p:spTree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eparate Class Iterator"/>
          <p:cNvSpPr txBox="1">
            <a:spLocks noGrp="1"/>
          </p:cNvSpPr>
          <p:nvPr>
            <p:ph type="title"/>
          </p:nvPr>
        </p:nvSpPr>
        <p:spPr>
          <a:xfrm>
            <a:off x="249435" y="585215"/>
            <a:ext cx="84373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Separate Class Iterator</a:t>
            </a:r>
            <a:r>
              <a:rPr lang="en-US" dirty="0"/>
              <a:t> (External Iterator)</a:t>
            </a:r>
            <a:endParaRPr dirty="0"/>
          </a:p>
        </p:txBody>
      </p:sp>
      <p:sp>
        <p:nvSpPr>
          <p:cNvPr id="53" name="Figure 13-1 A separate class iterator with a reference to an ADT, an indicator  of its position within the iteration, and no knowledge of the ADT’s implementation"/>
          <p:cNvSpPr txBox="1">
            <a:spLocks noGrp="1"/>
          </p:cNvSpPr>
          <p:nvPr>
            <p:ph type="body" sz="half" idx="1"/>
          </p:nvPr>
        </p:nvSpPr>
        <p:spPr>
          <a:xfrm>
            <a:off x="457200" y="4394575"/>
            <a:ext cx="8229600" cy="20174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804672">
              <a:defRPr sz="3168"/>
            </a:lvl1pPr>
          </a:lstStyle>
          <a:p>
            <a:r>
              <a:t>Figure 13-1 A separate class iterator with a reference to an ADT, an indicator  of its position within the iteration, and no knowledge of the ADT’s implementation</a:t>
            </a:r>
          </a:p>
        </p:txBody>
      </p:sp>
      <p:pic>
        <p:nvPicPr>
          <p:cNvPr id="54" name=" A separate class iterator with a reference to an ADT, an indicator  of its position within the iteration, and no knowledge of the ADT’s implementation" descr=" A separate class iterator with a reference to an ADT, an indicator  of its position within the iteration, and no knowledge of the ADT’s implementatio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2751" y="1292174"/>
            <a:ext cx="4292698" cy="3057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Class Iterator</a:t>
            </a:r>
          </a:p>
        </p:txBody>
      </p:sp>
      <p:sp>
        <p:nvSpPr>
          <p:cNvPr id="59" name="FIGURE 13-2 Changes to a list and nextPosition when removing Chris from the list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29768">
              <a:defRPr sz="2068"/>
            </a:pPr>
            <a:r>
              <a:t>FIGURE 13-2 Changes to a list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nextPosition</a:t>
            </a:r>
            <a:r>
              <a:t> when removing Chris from the list</a:t>
            </a:r>
          </a:p>
        </p:txBody>
      </p:sp>
      <p:pic>
        <p:nvPicPr>
          <p:cNvPr id="60" name="Changes to a list and nextPosition when removing Chris from the list. Before call to next" descr="Changes to a list and nextPosition when removing Chris from the list. Before call to nex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2418221"/>
            <a:ext cx="2031197" cy="2261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Changes to a list and nextPosition when removing Chris from the list. After call to next returns Chris." descr="Changes to a list and nextPosition when removing Chris from the list. After call to next returns Chris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2206" y="2423480"/>
            <a:ext cx="2505500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Changes to a list and nextPosition when removing Chris from the list. After call to remove removes Chris" descr="Changes to a list and nextPosition when removing Chris from the list. After call to remove removes Chris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0906" y="2372680"/>
            <a:ext cx="2739933" cy="226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What Is an Iterator?</a:t>
            </a:r>
          </a:p>
        </p:txBody>
      </p:sp>
      <p:sp>
        <p:nvSpPr>
          <p:cNvPr id="50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object that traverses a collection of data</a:t>
            </a:r>
          </a:p>
          <a:p>
            <a:r>
              <a:t>During iteration, each data item is considered once</a:t>
            </a:r>
          </a:p>
          <a:p>
            <a:pPr lvl="1"/>
            <a:r>
              <a:t>Possible to modify item as accessed	</a:t>
            </a:r>
          </a:p>
          <a:p>
            <a:r>
              <a:t>Should implement as a distinct class that interacts with the ADT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Class Iterator</a:t>
            </a:r>
          </a:p>
        </p:txBody>
      </p:sp>
      <p:sp>
        <p:nvSpPr>
          <p:cNvPr id="65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685800">
              <a:defRPr sz="2700"/>
            </a:lvl1pPr>
          </a:lstStyle>
          <a:p>
            <a:r>
              <a:t>LISTING 13-1 An outline of the class SeparateIterator</a:t>
            </a:r>
          </a:p>
        </p:txBody>
      </p:sp>
      <p:sp>
        <p:nvSpPr>
          <p:cNvPr id="66" name="/**  A class that represents an iterator for the ADT list. */…"/>
          <p:cNvSpPr txBox="1"/>
          <p:nvPr/>
        </p:nvSpPr>
        <p:spPr>
          <a:xfrm>
            <a:off x="173156" y="1533311"/>
            <a:ext cx="8797688" cy="3572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 A class that represents an iterator for the ADT list.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SeparateIterator&lt;T&gt;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Iterator&lt;T&gt;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ListInterface&lt;T&gt; list;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             nextPosition;  </a:t>
            </a:r>
            <a:r>
              <a:t>// Position of entry last returned by next()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         wasNextCalled; </a:t>
            </a:r>
            <a:r>
              <a:rPr>
                <a:solidFill>
                  <a:srgbClr val="008400"/>
                </a:solidFill>
              </a:rPr>
              <a:t>// Needed by remove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SeparateIterator(ListInterface&lt;T&gt; myList)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list = myList;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nextPosition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wasNextCalled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 &lt; Implementations of the methods hasNext, next, and remove go here. &gt;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. . 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SeparateIterator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Class Iterator</a:t>
            </a:r>
          </a:p>
        </p:txBody>
      </p:sp>
      <p:sp>
        <p:nvSpPr>
          <p:cNvPr id="69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hasNext</a:t>
            </a:r>
          </a:p>
        </p:txBody>
      </p:sp>
      <p:sp>
        <p:nvSpPr>
          <p:cNvPr id="70" name="public boolean hasNext()…"/>
          <p:cNvSpPr txBox="1"/>
          <p:nvPr/>
        </p:nvSpPr>
        <p:spPr>
          <a:xfrm>
            <a:off x="1170422" y="2367279"/>
            <a:ext cx="5948064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hasNext()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nextPosition &lt; list.getLength();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hasNext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Class Iterator</a:t>
            </a:r>
          </a:p>
        </p:txBody>
      </p:sp>
      <p:sp>
        <p:nvSpPr>
          <p:cNvPr id="73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</a:t>
            </a:r>
          </a:p>
        </p:txBody>
      </p:sp>
      <p:sp>
        <p:nvSpPr>
          <p:cNvPr id="74" name="public T next()…"/>
          <p:cNvSpPr txBox="1"/>
          <p:nvPr/>
        </p:nvSpPr>
        <p:spPr>
          <a:xfrm>
            <a:off x="249435" y="1902094"/>
            <a:ext cx="8529487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next()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(hasNext())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wasNextCalled = </a:t>
            </a:r>
            <a:r>
              <a:rPr>
                <a:solidFill>
                  <a:srgbClr val="BA2DA2"/>
                </a:solidFill>
              </a:rPr>
              <a:t>true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nextPosition++;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list.getEntry(nextPosition);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NoSuchElementException(</a:t>
            </a:r>
            <a:r>
              <a:t>"Illegal call to next(); "</a:t>
            </a:r>
            <a:r>
              <a:rPr>
                <a:solidFill>
                  <a:srgbClr val="000000"/>
                </a:solidFill>
              </a:rPr>
              <a:t> +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</a:t>
            </a:r>
            <a:r>
              <a:rPr>
                <a:solidFill>
                  <a:srgbClr val="D12F1B"/>
                </a:solidFill>
              </a:rPr>
              <a:t>"iterator is after end of list."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next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Separate Class Iterator</a:t>
            </a:r>
          </a:p>
        </p:txBody>
      </p:sp>
      <p:sp>
        <p:nvSpPr>
          <p:cNvPr id="77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</a:t>
            </a:r>
          </a:p>
        </p:txBody>
      </p:sp>
      <p:sp>
        <p:nvSpPr>
          <p:cNvPr id="78" name="public void remove()…"/>
          <p:cNvSpPr txBox="1"/>
          <p:nvPr/>
        </p:nvSpPr>
        <p:spPr>
          <a:xfrm>
            <a:off x="457200" y="1641744"/>
            <a:ext cx="8479493" cy="395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remove()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(wasNextCalled)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nextPosition was incremented by the call to next(), so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it is the position number of the entry to be removed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list.remove(nextPosition);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nextPosition--;        </a:t>
            </a:r>
            <a:r>
              <a:t>// A subsequent call to next() must be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</a:t>
            </a:r>
            <a:r>
              <a:rPr>
                <a:solidFill>
                  <a:srgbClr val="008400"/>
                </a:solidFill>
              </a:rPr>
              <a:t>// unaffected by this removal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wasNextCalled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 </a:t>
            </a:r>
            <a:r>
              <a:rPr>
                <a:solidFill>
                  <a:srgbClr val="008400"/>
                </a:solidFill>
              </a:rPr>
              <a:t>// Reset flag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IllegalStateException(</a:t>
            </a:r>
            <a:r>
              <a:t>"Illegal call to remove(); "</a:t>
            </a:r>
            <a:r>
              <a:rPr>
                <a:solidFill>
                  <a:srgbClr val="000000"/>
                </a:solidFill>
              </a:rPr>
              <a:t> +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</a:t>
            </a:r>
            <a:r>
              <a:rPr>
                <a:solidFill>
                  <a:srgbClr val="D12F1B"/>
                </a:solidFill>
              </a:rPr>
              <a:t>"next() was not called."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remove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6659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Inner Class Iterator</a:t>
            </a:r>
            <a:r>
              <a:rPr lang="en-US" dirty="0"/>
              <a:t> (Internal Iterator)</a:t>
            </a:r>
            <a:endParaRPr dirty="0"/>
          </a:p>
        </p:txBody>
      </p:sp>
      <p:sp>
        <p:nvSpPr>
          <p:cNvPr id="81" name="FIGURE 13-3 An inner class iterator with direct access to the linked chain that implements the ADT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458200" cy="80781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48055">
              <a:defRPr sz="2156"/>
            </a:lvl1pPr>
          </a:lstStyle>
          <a:p>
            <a:r>
              <a:t>FIGURE 13-3 An inner class iterator with direct access to the linked chain that implements the ADT</a:t>
            </a:r>
          </a:p>
        </p:txBody>
      </p:sp>
      <p:pic>
        <p:nvPicPr>
          <p:cNvPr id="82" name="An inner class iterator with direct access to the linked chain that implements the ADT" descr="An inner class iterator with direct access to the linked chain that implements the AD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1496984"/>
            <a:ext cx="8458200" cy="3026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Inner Class Iterator</a:t>
            </a:r>
          </a:p>
        </p:txBody>
      </p:sp>
      <p:sp>
        <p:nvSpPr>
          <p:cNvPr id="85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defTabSz="585215">
              <a:defRPr sz="2304"/>
            </a:pPr>
            <a:r>
              <a:t>LISTING 13-2 The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ListWithIteratorInterface</a:t>
            </a:r>
          </a:p>
        </p:txBody>
      </p:sp>
      <p:sp>
        <p:nvSpPr>
          <p:cNvPr id="86" name="/** An interface for the ADT list that has an iterator.  */…"/>
          <p:cNvSpPr txBox="1"/>
          <p:nvPr/>
        </p:nvSpPr>
        <p:spPr>
          <a:xfrm>
            <a:off x="443971" y="2221229"/>
            <a:ext cx="8065404" cy="198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An interface for the ADT list that has an iterator.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interface</a:t>
            </a:r>
            <a:r>
              <a:t> ListWithIteratorInterface&lt;T&gt; </a:t>
            </a: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						</a:t>
            </a:r>
            <a:r>
              <a:rPr>
                <a:solidFill>
                  <a:srgbClr val="BA2DA2"/>
                </a:solidFill>
              </a:rPr>
              <a:t>extends</a:t>
            </a:r>
            <a:r>
              <a:t> ListInterface&lt;T&gt;, Iterable&lt;T&gt;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Iterator&lt;T&gt; getIterator();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ListWithIteratorInterface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Inner Class Iterator (Part 1)</a:t>
            </a:r>
          </a:p>
        </p:txBody>
      </p:sp>
      <p:sp>
        <p:nvSpPr>
          <p:cNvPr id="8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1670" y="5932615"/>
            <a:ext cx="8929095" cy="581001"/>
          </a:xfrm>
          <a:prstGeom prst="rect">
            <a:avLst/>
          </a:prstGeom>
        </p:spPr>
        <p:txBody>
          <a:bodyPr/>
          <a:lstStyle/>
          <a:p>
            <a:pPr defTabSz="594359">
              <a:defRPr sz="2340"/>
            </a:pPr>
            <a:r>
              <a:t>LISTING 13-3 An outline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LinkedListWithIterator</a:t>
            </a:r>
          </a:p>
        </p:txBody>
      </p:sp>
      <p:sp>
        <p:nvSpPr>
          <p:cNvPr id="90" name="/**  A class that implements the ADT list by using a chain of linked nodes.…"/>
          <p:cNvSpPr txBox="1"/>
          <p:nvPr/>
        </p:nvSpPr>
        <p:spPr>
          <a:xfrm>
            <a:off x="320490" y="653453"/>
            <a:ext cx="8503020" cy="5237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 </a:t>
            </a:r>
            <a:r>
              <a:t>A class that implements the ADT list by using a chain of linked nodes.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The list has an iterator. The class is similar to LList.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LinkedListWithIterator&lt;T&gt;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ListWithIteratorInterface&lt;T&gt;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Node firstNode;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 numberOfEntries;;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LinkedListWithIterator()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initializeDataFields();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default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	&lt; Implementations of the methods of the ADT list go here;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you can see them in Chapter 12, beginning at Segment 12.7 &gt;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. . 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Iterator&lt;T&gt; iterator()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IteratorForLinkedList();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Iterator&lt;T&gt; getIterator()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iterator();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getIterator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Inner Class Iterator (Part 2)</a:t>
            </a:r>
          </a:p>
        </p:txBody>
      </p:sp>
      <p:sp>
        <p:nvSpPr>
          <p:cNvPr id="93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03504">
              <a:defRPr sz="2376"/>
            </a:lvl1pPr>
          </a:lstStyle>
          <a:p>
            <a:r>
              <a:t>LISTING 13-3 An outline of the class LinkedListWithIterator</a:t>
            </a:r>
          </a:p>
        </p:txBody>
      </p:sp>
      <p:sp>
        <p:nvSpPr>
          <p:cNvPr id="94" name="private class IteratorForLinkedList implements Iterator&lt;T&gt;…"/>
          <p:cNvSpPr txBox="1"/>
          <p:nvPr/>
        </p:nvSpPr>
        <p:spPr>
          <a:xfrm>
            <a:off x="443971" y="1002030"/>
            <a:ext cx="8074843" cy="485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IteratorForLinkedList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Iterator&lt;T&gt;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Node nextNode;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IteratorForLinkedList()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		nextNode = firstNode;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	} </a:t>
            </a:r>
            <a:r>
              <a:t>// end default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	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Implementations of the methods in the interface Iterator go here.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IteratorForLinkedList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class</a:t>
            </a:r>
            <a:r>
              <a:rPr>
                <a:solidFill>
                  <a:srgbClr val="000000"/>
                </a:solidFill>
              </a:rPr>
              <a:t> Node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Implementations of the methods in inner class Node go here.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Node</a:t>
            </a: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LinkedListWithIterator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Inner Class Iterator</a:t>
            </a:r>
          </a:p>
        </p:txBody>
      </p:sp>
      <p:sp>
        <p:nvSpPr>
          <p:cNvPr id="9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43971" y="5848708"/>
            <a:ext cx="8229601" cy="5810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The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t>.</a:t>
            </a:r>
          </a:p>
        </p:txBody>
      </p:sp>
      <p:sp>
        <p:nvSpPr>
          <p:cNvPr id="98" name="public T next()…"/>
          <p:cNvSpPr txBox="1"/>
          <p:nvPr/>
        </p:nvSpPr>
        <p:spPr>
          <a:xfrm>
            <a:off x="443971" y="1522730"/>
            <a:ext cx="8533016" cy="330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next()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T result;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(hasNext())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result = nextNode.getData();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nextNode = nextNode.getNextNode(); </a:t>
            </a:r>
            <a:r>
              <a:rPr>
                <a:solidFill>
                  <a:srgbClr val="008400"/>
                </a:solidFill>
              </a:rPr>
              <a:t>// Advance iterator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}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 sz="16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NoSuchElementException(</a:t>
            </a:r>
            <a:r>
              <a:t>"Illegal call to next(); "</a:t>
            </a:r>
            <a:r>
              <a:rPr>
                <a:solidFill>
                  <a:srgbClr val="000000"/>
                </a:solidFill>
              </a:rPr>
              <a:t> +</a:t>
            </a:r>
            <a:endParaRPr sz="16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</a:t>
            </a:r>
            <a:r>
              <a:rPr>
                <a:solidFill>
                  <a:srgbClr val="D12F1B"/>
                </a:solidFill>
              </a:rPr>
              <a:t>"iterator is after end of list."</a:t>
            </a:r>
            <a:r>
              <a:t>);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 result; </a:t>
            </a:r>
            <a:r>
              <a:t>// Return next entry in iteration</a:t>
            </a:r>
            <a:endParaRPr sz="16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next</a:t>
            </a:r>
            <a:endParaRPr sz="16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Inner Class Iterator</a:t>
            </a:r>
          </a:p>
        </p:txBody>
      </p:sp>
      <p:sp>
        <p:nvSpPr>
          <p:cNvPr id="101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The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hasNext</a:t>
            </a:r>
          </a:p>
        </p:txBody>
      </p:sp>
      <p:sp>
        <p:nvSpPr>
          <p:cNvPr id="102" name="public boolean hasNext()…"/>
          <p:cNvSpPr txBox="1"/>
          <p:nvPr/>
        </p:nvSpPr>
        <p:spPr>
          <a:xfrm>
            <a:off x="2372721" y="2506979"/>
            <a:ext cx="3883631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hasNext()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nextNode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hasNext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 noGrp="1"/>
          </p:cNvSpPr>
          <p:nvPr>
            <p:ph type="title"/>
          </p:nvPr>
        </p:nvSpPr>
        <p:spPr>
          <a:xfrm>
            <a:off x="249435" y="53141"/>
            <a:ext cx="8513565" cy="70153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13231">
              <a:defRPr sz="3432"/>
            </a:pPr>
            <a:r>
              <a:t>The Java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Iterator</a:t>
            </a:r>
          </a:p>
        </p:txBody>
      </p:sp>
      <p:sp>
        <p:nvSpPr>
          <p:cNvPr id="53" name="package java.util;…"/>
          <p:cNvSpPr txBox="1"/>
          <p:nvPr/>
        </p:nvSpPr>
        <p:spPr>
          <a:xfrm>
            <a:off x="641623" y="538479"/>
            <a:ext cx="7860753" cy="578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package</a:t>
            </a:r>
            <a:r>
              <a:t> java.util;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interface</a:t>
            </a:r>
            <a:r>
              <a:t> Iterator&lt;T&gt;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Detects whether this iterator has completed its traversal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and gone beyond the last entry in the collection of data.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@return</a:t>
            </a:r>
            <a:r>
              <a:t> True if the iterator has another entry to return.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hasNext();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Retrieves the next entry in the collection and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advances this iterator by one position.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@return</a:t>
            </a:r>
            <a:r>
              <a:t> A reference to the next entry in the iteration,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if one exists.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NoSuchElementException if the iterator had reached the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end already, that is, if hasNext() is false.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next();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Removes from the collection of data the last entry that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next() returned. A subsequent call to next() will behave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as it would have before the removal.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Precondition: next() has been called, and remove() has not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been called since then. The collection has not been altered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during the iteration except by calls to this method.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IllegalStateException if next() has not been called, 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if remove() was called already after the last call to next().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 b="1"/>
              <a:t>@throws</a:t>
            </a:r>
            <a:r>
              <a:t> UnsupportedOperationException if the iterator does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not permit a remove operation.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remove(); </a:t>
            </a:r>
            <a:r>
              <a:t>// Optional method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} </a:t>
            </a:r>
            <a:r>
              <a:t>// end Iterator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Inner Class Iterator</a:t>
            </a:r>
          </a:p>
        </p:txBody>
      </p:sp>
      <p:sp>
        <p:nvSpPr>
          <p:cNvPr id="105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The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t>.</a:t>
            </a:r>
          </a:p>
        </p:txBody>
      </p:sp>
      <p:sp>
        <p:nvSpPr>
          <p:cNvPr id="106" name="public void remove()…"/>
          <p:cNvSpPr txBox="1"/>
          <p:nvPr/>
        </p:nvSpPr>
        <p:spPr>
          <a:xfrm>
            <a:off x="457200" y="2334260"/>
            <a:ext cx="8529487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remove()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UnsupportedOperationException(</a:t>
            </a:r>
            <a:r>
              <a:rPr>
                <a:solidFill>
                  <a:srgbClr val="D12F1B"/>
                </a:solidFill>
              </a:rPr>
              <a:t>"remove() is not supported "</a:t>
            </a:r>
            <a:r>
              <a:t> +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   </a:t>
            </a:r>
            <a:r>
              <a:rPr>
                <a:solidFill>
                  <a:srgbClr val="D12F1B"/>
                </a:solidFill>
              </a:rPr>
              <a:t>"by this iterator"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remove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Iterators for Array-Based Lists</a:t>
            </a:r>
          </a:p>
        </p:txBody>
      </p:sp>
      <p:sp>
        <p:nvSpPr>
          <p:cNvPr id="109" name="FIGURE 13-4 Changes to the array of list entries and nextIndex when removing Chris from the list"/>
          <p:cNvSpPr txBox="1">
            <a:spLocks noGrp="1"/>
          </p:cNvSpPr>
          <p:nvPr>
            <p:ph type="body" sz="quarter" idx="1"/>
          </p:nvPr>
        </p:nvSpPr>
        <p:spPr>
          <a:xfrm>
            <a:off x="457200" y="5598539"/>
            <a:ext cx="8229600" cy="813477"/>
          </a:xfrm>
          <a:prstGeom prst="rect">
            <a:avLst/>
          </a:prstGeom>
        </p:spPr>
        <p:txBody>
          <a:bodyPr/>
          <a:lstStyle/>
          <a:p>
            <a:pPr defTabSz="429768">
              <a:defRPr sz="2068"/>
            </a:pPr>
            <a:r>
              <a:t>FIGURE 13-4 Changes to the array of list entries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nextIndex</a:t>
            </a:r>
            <a:r>
              <a:t> when removing Chris from the list</a:t>
            </a:r>
          </a:p>
        </p:txBody>
      </p:sp>
      <p:pic>
        <p:nvPicPr>
          <p:cNvPr id="110" name="Changes to the array of list entries and nextIndex when removing Chris from the list. Before call to next." descr="Changes to the array of list entries and nextIndex when removing Chris from the list. Before call to next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441" y="1450412"/>
            <a:ext cx="2238375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Changes to the array of list entries and nextIndex when removing Chris from the list. After next returns Chris. " descr="Changes to the array of list entries and nextIndex when removing Chris from the list. After next returns Chris. 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6985" y="1457052"/>
            <a:ext cx="267970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Changes to the array of list entries and nextIndex when removing Chris from the list. After remove removes Chris." descr="Changes to the array of list entries and nextIndex when removing Chris from the list. After remove removes Chris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2221" y="1463440"/>
            <a:ext cx="2783462" cy="3427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4672">
              <a:defRPr sz="3872"/>
            </a:lvl1pPr>
          </a:lstStyle>
          <a:p>
            <a:r>
              <a:t>Iterators for Array-Based Lists (Part 1)</a:t>
            </a:r>
          </a:p>
        </p:txBody>
      </p:sp>
      <p:sp>
        <p:nvSpPr>
          <p:cNvPr id="115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57784">
              <a:defRPr sz="2196"/>
            </a:pPr>
            <a:r>
              <a:t>LISTING 13-4 An outline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ArrayListWithIterator</a:t>
            </a:r>
          </a:p>
        </p:txBody>
      </p:sp>
      <p:sp>
        <p:nvSpPr>
          <p:cNvPr id="116" name="/**  A class that implements the ADT list by using a resizable array and…"/>
          <p:cNvSpPr txBox="1"/>
          <p:nvPr/>
        </p:nvSpPr>
        <p:spPr>
          <a:xfrm>
            <a:off x="374012" y="1442814"/>
            <a:ext cx="8395976" cy="3369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 A class that implements the ADT list by using a resizable array and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gives it an iterator.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ArrayListWithIterator&lt;T&gt;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ListWithIteratorInterface&lt;T&gt;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T[] list; </a:t>
            </a:r>
            <a:r>
              <a:t>// Array of list entries; ignore list[0]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numberOfEntries;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integrityOK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DEFAULT_CAPACITY = </a:t>
            </a:r>
            <a:r>
              <a:rPr>
                <a:solidFill>
                  <a:srgbClr val="272AD8"/>
                </a:solidFill>
              </a:rPr>
              <a:t>25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MAX_CAPACITY = </a:t>
            </a:r>
            <a:r>
              <a:rPr>
                <a:solidFill>
                  <a:srgbClr val="272AD8"/>
                </a:solidFill>
              </a:rPr>
              <a:t>10000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ArrayListWithIterator()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	</a:t>
            </a:r>
            <a:r>
              <a:rPr>
                <a:solidFill>
                  <a:srgbClr val="BA2DA2"/>
                </a:solidFill>
              </a:rPr>
              <a:t>this</a:t>
            </a:r>
            <a:r>
              <a:t>(DEFAULT_CAPACITY);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default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4672">
              <a:defRPr sz="3872"/>
            </a:lvl1pPr>
          </a:lstStyle>
          <a:p>
            <a:r>
              <a:t>Iterators for Array-Based Lists (Part 2)</a:t>
            </a:r>
          </a:p>
        </p:txBody>
      </p:sp>
      <p:sp>
        <p:nvSpPr>
          <p:cNvPr id="119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57784">
              <a:defRPr sz="2196"/>
            </a:pPr>
            <a:r>
              <a:t>LISTING 13-4 An outline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ArrayListWithIterator</a:t>
            </a:r>
          </a:p>
        </p:txBody>
      </p:sp>
      <p:sp>
        <p:nvSpPr>
          <p:cNvPr id="120" name="public ArrayListWithIterator(int initialCapacity)…"/>
          <p:cNvSpPr txBox="1"/>
          <p:nvPr/>
        </p:nvSpPr>
        <p:spPr>
          <a:xfrm>
            <a:off x="443971" y="1133745"/>
            <a:ext cx="7539619" cy="437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ArrayListWithIterator(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initialCapacity)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integrityOK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Is initialCapacity too small?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(initialCapacity &lt; DEFAULT_CAPACITY)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initialCapacity = DEFAULT_CAPACITY;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r>
              <a:rPr>
                <a:solidFill>
                  <a:srgbClr val="000000"/>
                </a:solidFill>
              </a:rPr>
              <a:t> </a:t>
            </a:r>
            <a:r>
              <a:t>// Is initialCapacity too big?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checkCapacity(initialCapacity);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The cast is safe because the new array contains null entries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@SuppressWarnings(</a:t>
            </a:r>
            <a:r>
              <a:rPr>
                <a:solidFill>
                  <a:srgbClr val="D12F1B"/>
                </a:solidFill>
              </a:rPr>
              <a:t>"unchecked"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T[] tempList = (T[])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Object[initialCapacity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list = tempList;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numberOfEntries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integrityOK = </a:t>
            </a:r>
            <a:r>
              <a:rPr>
                <a:solidFill>
                  <a:srgbClr val="BA2DA2"/>
                </a:solidFill>
              </a:rPr>
              <a:t>true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 &lt; Implementations of the methods of the ADT list go here;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you can see them in Chapter 11, beginning at Segment 11.5.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4672">
              <a:defRPr sz="3872"/>
            </a:lvl1pPr>
          </a:lstStyle>
          <a:p>
            <a:r>
              <a:t>Iterators for Array-Based Lists (Part 3)</a:t>
            </a:r>
          </a:p>
        </p:txBody>
      </p:sp>
      <p:sp>
        <p:nvSpPr>
          <p:cNvPr id="12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43971" y="5848708"/>
            <a:ext cx="8229601" cy="581002"/>
          </a:xfrm>
          <a:prstGeom prst="rect">
            <a:avLst/>
          </a:prstGeom>
        </p:spPr>
        <p:txBody>
          <a:bodyPr/>
          <a:lstStyle/>
          <a:p>
            <a:pPr defTabSz="557784">
              <a:defRPr sz="2196"/>
            </a:pPr>
            <a:r>
              <a:t>LISTING 13-4 An outline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ArrayListWithIterator</a:t>
            </a:r>
          </a:p>
        </p:txBody>
      </p:sp>
      <p:sp>
        <p:nvSpPr>
          <p:cNvPr id="124" name="public Iterator&lt;T&gt; iterator()…"/>
          <p:cNvSpPr txBox="1"/>
          <p:nvPr/>
        </p:nvSpPr>
        <p:spPr>
          <a:xfrm>
            <a:off x="427534" y="627379"/>
            <a:ext cx="8288932" cy="538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Iterator&lt;T&gt; iterator()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IteratorForArrayList();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Iterator&lt;T&gt; getIterator()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iterator();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getIterator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IteratorForArrayList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Iterator&lt;T&gt;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    nextIndex;     </a:t>
            </a:r>
            <a:r>
              <a:t>// Index of next entry in the iteration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rPr>
                <a:solidFill>
                  <a:srgbClr val="000000"/>
                </a:solidFill>
              </a:rPr>
              <a:t> wasNextCalled; </a:t>
            </a:r>
            <a:r>
              <a:t>// Needed by remove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IteratorForArrayList()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nextIndex = </a:t>
            </a:r>
            <a:r>
              <a:rPr>
                <a:solidFill>
                  <a:srgbClr val="272A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;         </a:t>
            </a:r>
            <a:r>
              <a:t>// Iteration begins at list's first entry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wasNextCalled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default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Implementations of the methods in the interface Iterator go here.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IteratorForArrayList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ArrayListWithIterator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Iterators for Array-Based Lists</a:t>
            </a:r>
          </a:p>
        </p:txBody>
      </p:sp>
      <p:sp>
        <p:nvSpPr>
          <p:cNvPr id="127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hasNext</a:t>
            </a:r>
          </a:p>
        </p:txBody>
      </p:sp>
      <p:sp>
        <p:nvSpPr>
          <p:cNvPr id="128" name="public boolean hasNext()…"/>
          <p:cNvSpPr txBox="1"/>
          <p:nvPr/>
        </p:nvSpPr>
        <p:spPr>
          <a:xfrm>
            <a:off x="1600199" y="2392679"/>
            <a:ext cx="5233453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hasNext()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nextIndex &lt;= numberOfEntries;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hasNext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Iterators for Array-Based Lists</a:t>
            </a:r>
          </a:p>
        </p:txBody>
      </p:sp>
      <p:sp>
        <p:nvSpPr>
          <p:cNvPr id="131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</a:t>
            </a:r>
          </a:p>
        </p:txBody>
      </p:sp>
      <p:sp>
        <p:nvSpPr>
          <p:cNvPr id="132" name="public T next()…"/>
          <p:cNvSpPr txBox="1"/>
          <p:nvPr/>
        </p:nvSpPr>
        <p:spPr>
          <a:xfrm>
            <a:off x="249435" y="1743344"/>
            <a:ext cx="8529487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next()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checkIntegrity();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(hasNext())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wasNextCalled = </a:t>
            </a:r>
            <a:r>
              <a:rPr>
                <a:solidFill>
                  <a:srgbClr val="BA2DA2"/>
                </a:solidFill>
              </a:rPr>
              <a:t>true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T nextEntry = list[nextIndex];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nextIndex++; </a:t>
            </a:r>
            <a:r>
              <a:rPr>
                <a:solidFill>
                  <a:srgbClr val="008400"/>
                </a:solidFill>
              </a:rPr>
              <a:t>// Advance iterator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nextEntry;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NoSuchElementException(</a:t>
            </a:r>
            <a:r>
              <a:t>"Illegal call to next(); "</a:t>
            </a:r>
            <a:r>
              <a:rPr>
                <a:solidFill>
                  <a:srgbClr val="000000"/>
                </a:solidFill>
              </a:rPr>
              <a:t> +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</a:t>
            </a:r>
            <a:r>
              <a:rPr>
                <a:solidFill>
                  <a:srgbClr val="D12F1B"/>
                </a:solidFill>
              </a:rPr>
              <a:t>"iterator is after end of list."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next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Iterators for Array-Based Lists</a:t>
            </a:r>
          </a:p>
        </p:txBody>
      </p:sp>
      <p:sp>
        <p:nvSpPr>
          <p:cNvPr id="135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</a:t>
            </a:r>
          </a:p>
        </p:txBody>
      </p:sp>
      <p:sp>
        <p:nvSpPr>
          <p:cNvPr id="136" name="public void remove()…"/>
          <p:cNvSpPr txBox="1"/>
          <p:nvPr/>
        </p:nvSpPr>
        <p:spPr>
          <a:xfrm>
            <a:off x="271085" y="1573530"/>
            <a:ext cx="8601830" cy="371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remove()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checkIntegrity();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(wasNextCalled)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nextIndex was incremented by the call to next, so it is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1 larger than the position number of the entry to be removed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ArrayListWithIterator.</a:t>
            </a:r>
            <a:r>
              <a:rPr>
                <a:solidFill>
                  <a:srgbClr val="BA2DA2"/>
                </a:solidFill>
              </a:rPr>
              <a:t>this</a:t>
            </a:r>
            <a:r>
              <a:t>.remove(nextIndex −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nextIndex−−;               </a:t>
            </a:r>
            <a:r>
              <a:t>// Index of next entry in iteration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wasNextCalled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     </a:t>
            </a:r>
            <a:r>
              <a:rPr>
                <a:solidFill>
                  <a:srgbClr val="008400"/>
                </a:solidFill>
              </a:rPr>
              <a:t>// Reset flag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IllegalStateException(</a:t>
            </a:r>
            <a:r>
              <a:t>"Illegal call to remove(); "</a:t>
            </a:r>
            <a:r>
              <a:rPr>
                <a:solidFill>
                  <a:srgbClr val="000000"/>
                </a:solidFill>
              </a:rPr>
              <a:t> +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</a:t>
            </a:r>
            <a:r>
              <a:rPr>
                <a:solidFill>
                  <a:srgbClr val="D12F1B"/>
                </a:solidFill>
              </a:rPr>
              <a:t>"next() was not called."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remove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927">
              <a:defRPr sz="2728"/>
            </a:lvl1pPr>
          </a:lstStyle>
          <a:p>
            <a:r>
              <a:t>Why Are Iterator Methods in Their Own Class? (Part 1)</a:t>
            </a:r>
          </a:p>
        </p:txBody>
      </p:sp>
      <p:sp>
        <p:nvSpPr>
          <p:cNvPr id="139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2376"/>
            </a:pPr>
            <a:r>
              <a:t>LISTING 13-5 An outline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ListWithTraversal</a:t>
            </a:r>
          </a:p>
        </p:txBody>
      </p:sp>
      <p:sp>
        <p:nvSpPr>
          <p:cNvPr id="140" name="/**  A linked implementation of the ADT list that…"/>
          <p:cNvSpPr txBox="1"/>
          <p:nvPr/>
        </p:nvSpPr>
        <p:spPr>
          <a:xfrm>
            <a:off x="443971" y="708143"/>
            <a:ext cx="8644178" cy="5122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 </a:t>
            </a:r>
            <a:r>
              <a:t>A linked implementation of the ADT list that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includes iterator operations as ADT operations.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ListWithTraversal&lt;T&gt;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ListInterface&lt;T&gt;, Iterator&lt;T&gt;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Node firstNode;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 numberOfEntries;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Node nextNode; </a:t>
            </a:r>
            <a:r>
              <a:t>// Node containing next entry in iteration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ListWithTraversal()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initializeDataFields();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default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 &lt; Implementations of the remaining methods of the ADT list go here 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Initializes the class's data fields to indicate an empty list.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initializeDataFields()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firstNode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numberOfEntries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nextNode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initializeDataFields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927">
              <a:defRPr sz="2728"/>
            </a:lvl1pPr>
          </a:lstStyle>
          <a:p>
            <a:r>
              <a:t>Why Are Iterator Methods in Their Own Class? (Part 2)</a:t>
            </a:r>
          </a:p>
        </p:txBody>
      </p:sp>
      <p:sp>
        <p:nvSpPr>
          <p:cNvPr id="143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2376"/>
            </a:pPr>
            <a:r>
              <a:t>LISTING 13-5 An outline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ListWithTraversal</a:t>
            </a:r>
          </a:p>
        </p:txBody>
      </p:sp>
      <p:sp>
        <p:nvSpPr>
          <p:cNvPr id="144" name="// Methods in the interface Iterator go here…"/>
          <p:cNvSpPr txBox="1"/>
          <p:nvPr/>
        </p:nvSpPr>
        <p:spPr>
          <a:xfrm>
            <a:off x="457200" y="1569814"/>
            <a:ext cx="6580478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Methods in the interface Iterator go here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/** Sets the traversal to the beginning of the list.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    This method is NOT in the interface Iterator.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resetTraversal()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nextNode = firstNode;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resetTraversal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class</a:t>
            </a:r>
            <a:r>
              <a:rPr>
                <a:solidFill>
                  <a:srgbClr val="000000"/>
                </a:solidFill>
              </a:rPr>
              <a:t> Node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Methods in the inner Node class go here: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end Node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ListWithTraversal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4180"/>
            </a:pPr>
            <a:r>
              <a:t>The Java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Iterator</a:t>
            </a:r>
          </a:p>
        </p:txBody>
      </p:sp>
      <p:sp>
        <p:nvSpPr>
          <p:cNvPr id="56" name="FIGURE J4-1 Possible positions of an iterator’s cursor within a collection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z="1979"/>
            </a:lvl1pPr>
          </a:lstStyle>
          <a:p>
            <a:r>
              <a:t>FIGURE J4-1 Possible positions of an iterator’s cursor within a collection</a:t>
            </a:r>
          </a:p>
        </p:txBody>
      </p:sp>
      <p:pic>
        <p:nvPicPr>
          <p:cNvPr id="57" name="A diagram illustrates all the possible positions of a cursor in a collection.&#10;&#10;Picture 2" descr="A diagram illustrates all the possible positions of a cursor in a collection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3048000"/>
            <a:ext cx="8382000" cy="748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58368">
              <a:defRPr sz="3168"/>
            </a:lvl1pPr>
          </a:lstStyle>
          <a:p>
            <a:r>
              <a:t>Why Are Iterator  Methods in Their Own Class?</a:t>
            </a:r>
          </a:p>
        </p:txBody>
      </p:sp>
      <p:sp>
        <p:nvSpPr>
          <p:cNvPr id="14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traversal methods can execute quickly</a:t>
            </a:r>
          </a:p>
          <a:p>
            <a:pPr lvl="1"/>
            <a:r>
              <a:t>They have direct access to the underlying data structure</a:t>
            </a:r>
          </a:p>
          <a:p>
            <a:r>
              <a:t>Disadvantages</a:t>
            </a:r>
          </a:p>
          <a:p>
            <a:pPr lvl="1"/>
            <a:r>
              <a:t>Only one traversal at a time</a:t>
            </a:r>
          </a:p>
          <a:p>
            <a:pPr lvl="1"/>
            <a:r>
              <a:t>Operation such as resetTraversal necessary – “interface bloat”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920">
              <a:defRPr sz="2420"/>
            </a:pPr>
            <a:r>
              <a:t>Array-Based Implementation of the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ListIterator</a:t>
            </a:r>
          </a:p>
        </p:txBody>
      </p:sp>
      <p:sp>
        <p:nvSpPr>
          <p:cNvPr id="150" name="Tex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defTabSz="539495">
              <a:defRPr sz="2124"/>
            </a:pPr>
            <a:r>
              <a:t>LISTING 13-6 The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ListWithListIteratorInterface</a:t>
            </a:r>
          </a:p>
        </p:txBody>
      </p:sp>
      <p:sp>
        <p:nvSpPr>
          <p:cNvPr id="151" name="/**  An interface for the ADT list that has an iterator implementing…"/>
          <p:cNvSpPr txBox="1"/>
          <p:nvPr/>
        </p:nvSpPr>
        <p:spPr>
          <a:xfrm>
            <a:off x="457200" y="2215197"/>
            <a:ext cx="8470067" cy="202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 </a:t>
            </a:r>
            <a:r>
              <a:t>An interface for the ADT list that has an iterator implementing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the interface ListIterator.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interface</a:t>
            </a:r>
            <a:r>
              <a:t> ListWithListIteratorInterface&lt;T&gt; </a:t>
            </a: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								</a:t>
            </a:r>
            <a:r>
              <a:rPr>
                <a:solidFill>
                  <a:srgbClr val="BA2DA2"/>
                </a:solidFill>
              </a:rPr>
              <a:t>extends</a:t>
            </a:r>
            <a:r>
              <a:t> Iterable&lt;T&gt;, ListInterface&lt;T&gt;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ListIterator&lt;T&gt; getIterator();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ListWithListIteratorInterface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689179" cy="581002"/>
          </a:xfrm>
          <a:prstGeom prst="rect">
            <a:avLst/>
          </a:prstGeom>
        </p:spPr>
        <p:txBody>
          <a:bodyPr/>
          <a:lstStyle/>
          <a:p>
            <a:pPr defTabSz="429768">
              <a:defRPr sz="2068"/>
            </a:pPr>
            <a:r>
              <a:t>Array-Based Implementation of the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ListIterator (Part 1)</a:t>
            </a:r>
          </a:p>
        </p:txBody>
      </p:sp>
      <p:sp>
        <p:nvSpPr>
          <p:cNvPr id="154" name="Tex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12063">
              <a:defRPr sz="2016"/>
            </a:pPr>
            <a:r>
              <a:t>LISTING 13-7 An outline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ArrayListWithListIterator</a:t>
            </a:r>
          </a:p>
        </p:txBody>
      </p:sp>
      <p:sp>
        <p:nvSpPr>
          <p:cNvPr id="155" name="/** A class that implements the ADT list by using an array.…"/>
          <p:cNvSpPr txBox="1"/>
          <p:nvPr/>
        </p:nvSpPr>
        <p:spPr>
          <a:xfrm>
            <a:off x="386694" y="1216071"/>
            <a:ext cx="8300106" cy="3979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A class that implements the ADT list by using an array.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The list has entries that are numbered beginning at 1.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The list has an iterator that implements the interface ListIterator.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Iterator positions (indexes) are numbered beginning at 0.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ArrayListWithListIterator&lt;T&gt;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   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ListWithListIteratorInterface&lt;T&gt;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T[] list;  </a:t>
            </a:r>
            <a:r>
              <a:t>// Array of list entries; ignore list[0]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numberOfEntries;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integrityOK;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DEFAULT_CAPACITY = </a:t>
            </a:r>
            <a:r>
              <a:rPr>
                <a:solidFill>
                  <a:srgbClr val="272AD8"/>
                </a:solidFill>
              </a:rPr>
              <a:t>25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MAX_CAPACITY = </a:t>
            </a:r>
            <a:r>
              <a:rPr>
                <a:solidFill>
                  <a:srgbClr val="272AD8"/>
                </a:solidFill>
              </a:rPr>
              <a:t>10000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ArrayListWithListIterator()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this</a:t>
            </a:r>
            <a:r>
              <a:t>(DEFAULT_CAPACITY);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default constructor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689179" cy="581002"/>
          </a:xfrm>
          <a:prstGeom prst="rect">
            <a:avLst/>
          </a:prstGeom>
        </p:spPr>
        <p:txBody>
          <a:bodyPr/>
          <a:lstStyle/>
          <a:p>
            <a:pPr defTabSz="429768">
              <a:defRPr sz="2068"/>
            </a:pPr>
            <a:r>
              <a:t>Array-Based Implementation of the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ListIterator (Part 2)</a:t>
            </a:r>
          </a:p>
        </p:txBody>
      </p:sp>
      <p:sp>
        <p:nvSpPr>
          <p:cNvPr id="158" name="Tex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12063">
              <a:defRPr sz="2016"/>
            </a:pPr>
            <a:r>
              <a:t>LISTING 13-7 An outline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ArrayListWithListIterator</a:t>
            </a:r>
          </a:p>
        </p:txBody>
      </p:sp>
      <p:sp>
        <p:nvSpPr>
          <p:cNvPr id="159" name="public ArrayListWithListIterator(int initialCapacity)…"/>
          <p:cNvSpPr txBox="1"/>
          <p:nvPr/>
        </p:nvSpPr>
        <p:spPr>
          <a:xfrm>
            <a:off x="249435" y="809600"/>
            <a:ext cx="8070724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ArrayListWithListIterator(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initialCapacity)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integrityOK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Is initialCapacity too small?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(initialCapacity &lt; DEFAULT_CAPACITY)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initialCapacity = DEFAULT_CAPACITY;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r>
              <a:rPr>
                <a:solidFill>
                  <a:srgbClr val="000000"/>
                </a:solidFill>
              </a:rPr>
              <a:t> </a:t>
            </a:r>
            <a:r>
              <a:t>// Is initialCapacity too big?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checkCapacity(initialCapacity);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The cast is safe because the new array contains null entries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@SuppressWarnings(</a:t>
            </a:r>
            <a:r>
              <a:rPr>
                <a:solidFill>
                  <a:srgbClr val="D12F1B"/>
                </a:solidFill>
              </a:rPr>
              <a:t>"unchecked"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T[] tempList = (T[])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Object[initialCapacity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list = tempList;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numberOfEntries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integrityOK = </a:t>
            </a:r>
            <a:r>
              <a:rPr>
                <a:solidFill>
                  <a:srgbClr val="BA2DA2"/>
                </a:solidFill>
              </a:rPr>
              <a:t>true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 &lt; Implementations of the methods of the ADT list go here;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689179" cy="581002"/>
          </a:xfrm>
          <a:prstGeom prst="rect">
            <a:avLst/>
          </a:prstGeom>
        </p:spPr>
        <p:txBody>
          <a:bodyPr/>
          <a:lstStyle/>
          <a:p>
            <a:pPr defTabSz="429768">
              <a:defRPr sz="2068"/>
            </a:pPr>
            <a:r>
              <a:t>Array-Based Implementation of the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ListIterator (Part 3)</a:t>
            </a:r>
          </a:p>
        </p:txBody>
      </p:sp>
      <p:sp>
        <p:nvSpPr>
          <p:cNvPr id="162" name="Tex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12063">
              <a:defRPr sz="2016"/>
            </a:pPr>
            <a:r>
              <a:t>LISTING 13-7 An outline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ArrayListWithListIterator</a:t>
            </a:r>
          </a:p>
        </p:txBody>
      </p:sp>
      <p:sp>
        <p:nvSpPr>
          <p:cNvPr id="163" name="public ListIterator&lt;T&gt; getIterator()…"/>
          <p:cNvSpPr txBox="1"/>
          <p:nvPr/>
        </p:nvSpPr>
        <p:spPr>
          <a:xfrm>
            <a:off x="249435" y="1457300"/>
            <a:ext cx="7956033" cy="374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ListIterator&lt;T&gt; getIterator()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ListIteratorForArrayList();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getIterator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Iterator&lt;T&gt; iterator()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getIterator();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ListIteratorForArrayList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ListIterator&lt;T&gt;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The details of this class begin with Segment 13.24.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ListIteratorForArrayList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ArrayListWithListIterator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defRPr sz="3036"/>
            </a:lvl1pPr>
          </a:lstStyle>
          <a:p>
            <a:r>
              <a:t>Inner Class Iterator for Array-Based Lists (Part 1)</a:t>
            </a:r>
          </a:p>
        </p:txBody>
      </p:sp>
      <p:sp>
        <p:nvSpPr>
          <p:cNvPr id="166" name="FIGURE 13-5 Possible contexts in which the method remove of the iterator traversal throws an exception when called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29768">
              <a:defRPr sz="2068"/>
            </a:pPr>
            <a:r>
              <a:t>FIGURE 13-5 Possible contexts in which the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t> of the iterator traversal throws an exception when called</a:t>
            </a:r>
          </a:p>
        </p:txBody>
      </p:sp>
      <p:pic>
        <p:nvPicPr>
          <p:cNvPr id="167" name="A figure illustrates the calls to remove in various contexts that cause and illegal state exception." descr="A figure illustrates the calls to remove in various contexts that cause and illegal state exception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016606"/>
            <a:ext cx="8409555" cy="726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A figure illustrates the calls to remove in various contexts that cause and illegal state exception.&#10;&#10;Picture 3" descr="A figure illustrates the calls to remove in various contexts that cause and illegal state exception.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971" y="2187304"/>
            <a:ext cx="6655608" cy="1435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A figure illustrates the calls to remove in various contexts that cause and illegal state exception.&#10;&#10;Picture 3" descr="A figure illustrates the calls to remove in various contexts that cause and illegal state exception.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4066889"/>
            <a:ext cx="6744957" cy="1435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defRPr sz="3036"/>
            </a:lvl1pPr>
          </a:lstStyle>
          <a:p>
            <a:r>
              <a:t>Inner Class Iterator for Array-Based Lists (Part 2)</a:t>
            </a:r>
          </a:p>
        </p:txBody>
      </p:sp>
      <p:sp>
        <p:nvSpPr>
          <p:cNvPr id="172" name="FIGURE 13-5 Possible contexts in which the method remove of the iterator traversal throws an exception when called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29768">
              <a:defRPr sz="2068"/>
            </a:pPr>
            <a:r>
              <a:t>FIGURE 13-5 Possible contexts in which the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t> of the iterator traversal throws an exception when called</a:t>
            </a:r>
          </a:p>
        </p:txBody>
      </p:sp>
      <p:pic>
        <p:nvPicPr>
          <p:cNvPr id="173" name="A figure illustrates the calls to remove in various contexts that cause and illegal state exception.&#10;&#10;Picture 3" descr="A figure illustrates the calls to remove in various contexts that cause and illegal state exception.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552" y="1305123"/>
            <a:ext cx="8245380" cy="1778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A figure illustrates the calls to remove in various contexts that cause and illegal state exception.&#10;&#10;Picture 3" descr="A figure illustrates the calls to remove in various contexts that cause and illegal state exception.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971" y="3581077"/>
            <a:ext cx="8302495" cy="1879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Inner Class</a:t>
            </a:r>
          </a:p>
        </p:txBody>
      </p:sp>
      <p:sp>
        <p:nvSpPr>
          <p:cNvPr id="177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Beginning of the inner class.</a:t>
            </a:r>
          </a:p>
        </p:txBody>
      </p:sp>
      <p:sp>
        <p:nvSpPr>
          <p:cNvPr id="178" name="private enum Move {NEXT, PREVIOUS}…"/>
          <p:cNvSpPr txBox="1"/>
          <p:nvPr/>
        </p:nvSpPr>
        <p:spPr>
          <a:xfrm>
            <a:off x="596898" y="1743344"/>
            <a:ext cx="7111440" cy="315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enum</a:t>
            </a:r>
            <a:r>
              <a:t> Move {NEXT, PREVIOUS}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ListIteratorForArrayList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ListIterator&lt;T&gt;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nextIndex; </a:t>
            </a:r>
            <a:r>
              <a:t>// Index of next entry in the iteration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isRemoveOrSetLegal;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Move lastMove;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ListIteratorForArrayList()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nextIndex = </a:t>
            </a:r>
            <a:r>
              <a:rPr>
                <a:solidFill>
                  <a:srgbClr val="272A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; </a:t>
            </a:r>
            <a:r>
              <a:t>// Iteration begins at list's first entry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isRemoveOrSetLegal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lastMove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default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Inner Class</a:t>
            </a:r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hasNext</a:t>
            </a:r>
            <a:r>
              <a:t>.</a:t>
            </a:r>
          </a:p>
        </p:txBody>
      </p:sp>
      <p:sp>
        <p:nvSpPr>
          <p:cNvPr id="182" name="public boolean hasNext()…"/>
          <p:cNvSpPr txBox="1"/>
          <p:nvPr/>
        </p:nvSpPr>
        <p:spPr>
          <a:xfrm>
            <a:off x="1361970" y="2405379"/>
            <a:ext cx="5535177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hasNext()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nextIndex &lt;= numberOfEntries;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hasNext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Inner Class</a:t>
            </a:r>
          </a:p>
        </p:txBody>
      </p:sp>
      <p:sp>
        <p:nvSpPr>
          <p:cNvPr id="185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t>.</a:t>
            </a:r>
          </a:p>
        </p:txBody>
      </p:sp>
      <p:sp>
        <p:nvSpPr>
          <p:cNvPr id="186" name="public T next()…"/>
          <p:cNvSpPr txBox="1"/>
          <p:nvPr/>
        </p:nvSpPr>
        <p:spPr>
          <a:xfrm>
            <a:off x="307256" y="1330595"/>
            <a:ext cx="8529488" cy="39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next()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(hasNext())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lastMove = Move.NEXT;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isRemoveOrSetLegal = </a:t>
            </a:r>
            <a:r>
              <a:rPr>
                <a:solidFill>
                  <a:srgbClr val="BA2DA2"/>
                </a:solidFill>
              </a:rPr>
              <a:t>true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T nextEntry = list[nextIndex];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nextIndex++; </a:t>
            </a:r>
            <a:r>
              <a:rPr>
                <a:solidFill>
                  <a:srgbClr val="008400"/>
                </a:solidFill>
              </a:rPr>
              <a:t>// Advance iterator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nextEntry;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NoSuchElementException(</a:t>
            </a:r>
            <a:r>
              <a:t>"Illegal call to next(); "</a:t>
            </a:r>
            <a:r>
              <a:rPr>
                <a:solidFill>
                  <a:srgbClr val="000000"/>
                </a:solidFill>
              </a:rPr>
              <a:t> +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</a:t>
            </a:r>
            <a:r>
              <a:rPr>
                <a:solidFill>
                  <a:srgbClr val="D12F1B"/>
                </a:solidFill>
              </a:rPr>
              <a:t>"iterator is after end of list."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next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Java Interface Iterator</a:t>
            </a:r>
          </a:p>
        </p:txBody>
      </p:sp>
      <p:sp>
        <p:nvSpPr>
          <p:cNvPr id="60" name="FIGURE J4-2 Effect on a collection’s iterator by a call to next and subsequent call to remove"/>
          <p:cNvSpPr txBox="1">
            <a:spLocks noGrp="1"/>
          </p:cNvSpPr>
          <p:nvPr>
            <p:ph type="body" sz="quarter" idx="1"/>
          </p:nvPr>
        </p:nvSpPr>
        <p:spPr>
          <a:xfrm>
            <a:off x="1416168" y="5545535"/>
            <a:ext cx="6387863" cy="8841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84631">
              <a:defRPr sz="2332"/>
            </a:pPr>
            <a:r>
              <a:t>FIGURE J4-2 Effect on a collection’s iterator by a call to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t> and subsequent call to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</a:t>
            </a:r>
          </a:p>
        </p:txBody>
      </p:sp>
      <p:pic>
        <p:nvPicPr>
          <p:cNvPr id="61" name="A diagram illustrates the positions of an iterator cursor in a collection after performing three different operations. The entries in a collection are listed as follows. Joe, Jen, and Jess.Before next executes." descr="A diagram illustrates the positions of an iterator cursor in a collection after performing three different operations. The entries in a collection are listed as follows. Joe, Jen, and Jess.Before next executes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291" y="807814"/>
            <a:ext cx="6893512" cy="1472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A diagram illustrates the positions of an iterator cursor in a collection after performing three different operations. The entries in a collection are listed as follows. Joe, Jen, and Jess. After next returns Jen." descr="A diagram illustrates the positions of an iterator cursor in a collection after performing three different operations. The entries in a collection are listed as follows. Joe, Jen, and Jess. After next returns Jen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291" y="2440547"/>
            <a:ext cx="6893508" cy="1472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A diagram illustrates the positions of an iterator cursor in a collection after performing three different operations. The entries in a collection are listed as follows. Joe, Jen, and Jess. After a subsequent remove deletes Jen." descr="A diagram illustrates the positions of an iterator cursor in a collection after performing three different operations. The entries in a collection are listed as follows. Joe, Jen, and Jess. After a subsequent remove deletes Jen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291" y="4073279"/>
            <a:ext cx="6757897" cy="1472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Inner Class</a:t>
            </a:r>
          </a:p>
        </p:txBody>
      </p:sp>
      <p:sp>
        <p:nvSpPr>
          <p:cNvPr id="189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Methods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hasPrevious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previous</a:t>
            </a:r>
            <a:r>
              <a:t>.</a:t>
            </a:r>
          </a:p>
        </p:txBody>
      </p:sp>
      <p:sp>
        <p:nvSpPr>
          <p:cNvPr id="190" name="public boolean hasPrevious()…"/>
          <p:cNvSpPr txBox="1"/>
          <p:nvPr/>
        </p:nvSpPr>
        <p:spPr>
          <a:xfrm>
            <a:off x="249435" y="1121045"/>
            <a:ext cx="8717109" cy="439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hasPrevious()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(nextIndex &gt;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&amp;&amp; (nextIndex &lt;= numberOfEntries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hasPrevious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previous()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(hasPrevious())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lastMove = Move.PREVIOUS;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isRemoveOrSetLegal = </a:t>
            </a:r>
            <a:r>
              <a:rPr>
                <a:solidFill>
                  <a:srgbClr val="BA2DA2"/>
                </a:solidFill>
              </a:rPr>
              <a:t>true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T previousEntry = list[nextIndex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nextIndex--; </a:t>
            </a:r>
            <a:r>
              <a:t>// Move iterator back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previousEntry;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NoSuchElementException(</a:t>
            </a:r>
            <a:r>
              <a:t>"Illegal call to previous(); "</a:t>
            </a:r>
            <a:r>
              <a:rPr>
                <a:solidFill>
                  <a:srgbClr val="000000"/>
                </a:solidFill>
              </a:rPr>
              <a:t> +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</a:t>
            </a:r>
            <a:r>
              <a:rPr>
                <a:solidFill>
                  <a:srgbClr val="D12F1B"/>
                </a:solidFill>
              </a:rPr>
              <a:t>"iterator is before beginning of list."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previous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Inner Class</a:t>
            </a:r>
          </a:p>
        </p:txBody>
      </p:sp>
      <p:sp>
        <p:nvSpPr>
          <p:cNvPr id="193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Methods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nextIndex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previousIndex</a:t>
            </a:r>
          </a:p>
        </p:txBody>
      </p:sp>
      <p:sp>
        <p:nvSpPr>
          <p:cNvPr id="194" name="public int nextIndex()…"/>
          <p:cNvSpPr txBox="1"/>
          <p:nvPr/>
        </p:nvSpPr>
        <p:spPr>
          <a:xfrm>
            <a:off x="443971" y="807814"/>
            <a:ext cx="8395976" cy="482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nextIndex()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result;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(hasNext())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result = nextIndex - </a:t>
            </a:r>
            <a:r>
              <a:rPr>
                <a:solidFill>
                  <a:srgbClr val="272A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;   </a:t>
            </a:r>
            <a:r>
              <a:t>// Change to zero-based numbering of 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result = numberOfEntries; </a:t>
            </a:r>
            <a:r>
              <a:rPr>
                <a:solidFill>
                  <a:srgbClr val="008400"/>
                </a:solidFill>
              </a:rPr>
              <a:t>// End-of-list flag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result;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nextIndex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previousIndex()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result;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(hasPrevious())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result = nextIndex - </a:t>
            </a:r>
            <a:r>
              <a:rPr>
                <a:solidFill>
                  <a:srgbClr val="272A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; </a:t>
            </a:r>
            <a:r>
              <a:t>// Change to zero-based numbering of 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result = </a:t>
            </a:r>
            <a:r>
              <a:rPr>
                <a:solidFill>
                  <a:srgbClr val="272AD8"/>
                </a:solidFill>
              </a:rPr>
              <a:t>-1</a:t>
            </a:r>
            <a:r>
              <a:rPr>
                <a:solidFill>
                  <a:srgbClr val="000000"/>
                </a:solidFill>
              </a:rPr>
              <a:t>;            </a:t>
            </a:r>
            <a:r>
              <a:t>// Beginning-of-list flag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result;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previousIndex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Inner Class</a:t>
            </a:r>
          </a:p>
        </p:txBody>
      </p:sp>
      <p:sp>
        <p:nvSpPr>
          <p:cNvPr id="197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The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t>.</a:t>
            </a:r>
          </a:p>
        </p:txBody>
      </p:sp>
      <p:sp>
        <p:nvSpPr>
          <p:cNvPr id="198" name="public void add(T newEntry)…"/>
          <p:cNvSpPr txBox="1"/>
          <p:nvPr/>
        </p:nvSpPr>
        <p:spPr>
          <a:xfrm>
            <a:off x="135220" y="2244994"/>
            <a:ext cx="8873560" cy="21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add(T newEntry)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isRemoveOrSetLegal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Insert newEntry immediately before the the iterator's current position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ArrayListWithListIterator.</a:t>
            </a:r>
            <a:r>
              <a:rPr>
                <a:solidFill>
                  <a:srgbClr val="BA2DA2"/>
                </a:solidFill>
              </a:rPr>
              <a:t>this</a:t>
            </a:r>
            <a:r>
              <a:t>.add(nextIndex, newEntry);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nextIndex++;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add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Inner Class</a:t>
            </a:r>
          </a:p>
        </p:txBody>
      </p:sp>
      <p:sp>
        <p:nvSpPr>
          <p:cNvPr id="201" name="FIGURE 13-6 Changes to the array of list entries and nextIndex when adding Ben to the list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29768">
              <a:defRPr sz="2068"/>
            </a:pPr>
            <a:r>
              <a:t>FIGURE 13-6 Changes to the array of list entries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nextIndex</a:t>
            </a:r>
            <a:r>
              <a:t> when adding Ben to the list</a:t>
            </a:r>
          </a:p>
        </p:txBody>
      </p:sp>
      <p:pic>
        <p:nvPicPr>
          <p:cNvPr id="202" name="Changes to the array of list entries and nextIndex when adding Ben to the list. Before the call to add." descr="Changes to the array of list entries and nextIndex when adding Ben to the list. Before the call to add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830" y="862800"/>
            <a:ext cx="3112727" cy="4309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Changes to the array of list entries and nextIndex when adding Ben to the list. After add is called." descr="Changes to the array of list entries and nextIndex when adding Ben to the list. After add is called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0436" y="862800"/>
            <a:ext cx="4010632" cy="4309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Inner Class</a:t>
            </a:r>
          </a:p>
        </p:txBody>
      </p:sp>
      <p:sp>
        <p:nvSpPr>
          <p:cNvPr id="206" name="FIGURE 13-7 Changes to the array of list entries and nextIndex when removing Chris from the list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29768">
              <a:defRPr sz="2068"/>
            </a:pPr>
            <a:r>
              <a:t>FIGURE 13-7 Changes to the array of list entries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nextIndex</a:t>
            </a:r>
            <a:r>
              <a:t> when removing Chris from the list</a:t>
            </a:r>
          </a:p>
        </p:txBody>
      </p:sp>
      <p:pic>
        <p:nvPicPr>
          <p:cNvPr id="207" name="A figure illustrates the process when a call to previous precedes the call to remove. Before call to previous." descr="A figure illustrates the process when a call to previous precedes the call to remove. Before call to previous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738" y="1155220"/>
            <a:ext cx="2491983" cy="36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A figure illustrates the process when a call to previous precedes the call to remove.&#10; Previous returns Bart." descr="A figure illustrates the process when a call to previous precedes the call to remove. Previous returns Bart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6320" y="1155220"/>
            <a:ext cx="2786339" cy="36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A figure illustrates the process when a call to previous precedes the call to remove.Call to remove removes Bart." descr="A figure illustrates the process when a call to previous precedes the call to remove.Call to remove removes Bart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0372" y="1155220"/>
            <a:ext cx="2675954" cy="3612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1"/>
          <p:cNvSpPr txBox="1">
            <a:spLocks noGrp="1"/>
          </p:cNvSpPr>
          <p:nvPr>
            <p:ph type="title"/>
          </p:nvPr>
        </p:nvSpPr>
        <p:spPr>
          <a:xfrm>
            <a:off x="249435" y="-114301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The Inner Class</a:t>
            </a:r>
          </a:p>
        </p:txBody>
      </p:sp>
      <p:sp>
        <p:nvSpPr>
          <p:cNvPr id="21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43971" y="5988665"/>
            <a:ext cx="8229601" cy="5810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An 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t>.</a:t>
            </a:r>
          </a:p>
        </p:txBody>
      </p:sp>
      <p:sp>
        <p:nvSpPr>
          <p:cNvPr id="213" name="public void remove()…"/>
          <p:cNvSpPr txBox="1"/>
          <p:nvPr/>
        </p:nvSpPr>
        <p:spPr>
          <a:xfrm>
            <a:off x="443971" y="505762"/>
            <a:ext cx="8700029" cy="546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remove()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(isRemoveOrSetLegal)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isRemoveOrSetLegal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(lastMove.equals(Move.NEXT))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next() called, but neither add() nor remove() has been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called since.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Remove entry last returned by next().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nextIndex is 1 more than the index of the entry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returned by next()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ArrayListWithListIterator.</a:t>
            </a:r>
            <a:r>
              <a:rPr>
                <a:solidFill>
                  <a:srgbClr val="BA2DA2"/>
                </a:solidFill>
              </a:rPr>
              <a:t>this</a:t>
            </a:r>
            <a:r>
              <a:t>.remove(nextIndex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nextIndex--; </a:t>
            </a:r>
            <a:r>
              <a:rPr>
                <a:solidFill>
                  <a:srgbClr val="008400"/>
                </a:solidFill>
              </a:rPr>
              <a:t>// Move iterator back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previous() called, but neither add() nor remove() has been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called since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Remove entry last returned by previous().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nextIndex is the index of the entry returned by previous().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ArrayListWithListIterator.</a:t>
            </a:r>
            <a:r>
              <a:rPr>
                <a:solidFill>
                  <a:srgbClr val="BA2DA2"/>
                </a:solidFill>
              </a:rPr>
              <a:t>this</a:t>
            </a:r>
            <a:r>
              <a:t>.remove(nextIndex);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IllegalStateException(</a:t>
            </a:r>
            <a:r>
              <a:t>"Illegal call to remove(); "</a:t>
            </a:r>
            <a:r>
              <a:rPr>
                <a:solidFill>
                  <a:srgbClr val="000000"/>
                </a:solidFill>
              </a:rPr>
              <a:t> +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</a:t>
            </a:r>
            <a:r>
              <a:rPr>
                <a:solidFill>
                  <a:srgbClr val="D12F1B"/>
                </a:solidFill>
              </a:rPr>
              <a:t>"next() or previous() not called, OR "</a:t>
            </a:r>
            <a:r>
              <a:t> +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</a:t>
            </a:r>
            <a:r>
              <a:rPr>
                <a:solidFill>
                  <a:srgbClr val="D12F1B"/>
                </a:solidFill>
              </a:rPr>
              <a:t>"add() or remove() called since then."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remove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Inner Class</a:t>
            </a:r>
          </a:p>
        </p:txBody>
      </p:sp>
      <p:sp>
        <p:nvSpPr>
          <p:cNvPr id="216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An implementation of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t>.</a:t>
            </a:r>
          </a:p>
        </p:txBody>
      </p:sp>
      <p:sp>
        <p:nvSpPr>
          <p:cNvPr id="217" name="public void set(T newEntry)…"/>
          <p:cNvSpPr txBox="1"/>
          <p:nvPr/>
        </p:nvSpPr>
        <p:spPr>
          <a:xfrm>
            <a:off x="249435" y="1432195"/>
            <a:ext cx="8827683" cy="377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set(T newEntry)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(isRemoveOrSetLegal)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(lastMove.equals(Move.NEXT))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list[nextIndex - </a:t>
            </a:r>
            <a:r>
              <a:rPr>
                <a:solidFill>
                  <a:srgbClr val="272A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] = newEntry; </a:t>
            </a:r>
            <a:r>
              <a:t>// Replace entry last returned by next()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Assertion: lastMove.equals(Move.PREVIOUS)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list[nextIndex] = newEntry; </a:t>
            </a:r>
            <a:r>
              <a:t>// Replace entry last returned by previous()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if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}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IllegalStateException(</a:t>
            </a:r>
            <a:r>
              <a:t>"Illegal call to set(); "</a:t>
            </a:r>
            <a:r>
              <a:rPr>
                <a:solidFill>
                  <a:srgbClr val="000000"/>
                </a:solidFill>
              </a:rPr>
              <a:t> +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</a:t>
            </a:r>
            <a:r>
              <a:rPr>
                <a:solidFill>
                  <a:srgbClr val="D12F1B"/>
                </a:solidFill>
              </a:rPr>
              <a:t>"next() or previous() not called, OR "</a:t>
            </a:r>
            <a:r>
              <a:t> +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</a:t>
            </a:r>
            <a:r>
              <a:rPr>
                <a:solidFill>
                  <a:srgbClr val="D12F1B"/>
                </a:solidFill>
              </a:rPr>
              <a:t>"add() or remove() called since then."</a:t>
            </a:r>
            <a:r>
              <a:t>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set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6"/>
          <p:cNvSpPr>
            <a:spLocks noChangeArrowheads="1"/>
          </p:cNvSpPr>
          <p:nvPr/>
        </p:nvSpPr>
        <p:spPr bwMode="auto">
          <a:xfrm>
            <a:off x="439615" y="2390275"/>
            <a:ext cx="814167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3200" dirty="0"/>
              <a:t>To appreciate how interfaces can be used to </a:t>
            </a:r>
            <a:r>
              <a:rPr lang="en-US" sz="3200" dirty="0">
                <a:solidFill>
                  <a:srgbClr val="FF0000"/>
                </a:solidFill>
              </a:rPr>
              <a:t>decouple</a:t>
            </a:r>
            <a:r>
              <a:rPr lang="en-US" sz="3200" dirty="0"/>
              <a:t> classes 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3200" dirty="0"/>
              <a:t>Using interfaces for </a:t>
            </a:r>
            <a:r>
              <a:rPr lang="en-US" sz="3200" dirty="0">
                <a:solidFill>
                  <a:srgbClr val="FF0000"/>
                </a:solidFill>
              </a:rPr>
              <a:t>callbacks</a:t>
            </a:r>
          </a:p>
        </p:txBody>
      </p:sp>
      <p:sp>
        <p:nvSpPr>
          <p:cNvPr id="5" name="Rectangle 4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473BFA-5C9C-4335-BE94-3B6B1BEF8082}"/>
              </a:ext>
            </a:extLst>
          </p:cNvPr>
          <p:cNvSpPr txBox="1">
            <a:spLocks/>
          </p:cNvSpPr>
          <p:nvPr/>
        </p:nvSpPr>
        <p:spPr>
          <a:xfrm>
            <a:off x="253670" y="195632"/>
            <a:ext cx="8513565" cy="80781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7FA3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dirty="0"/>
              <a:t>Interfaces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ChangeArrowheads="1"/>
          </p:cNvSpPr>
          <p:nvPr/>
        </p:nvSpPr>
        <p:spPr bwMode="auto">
          <a:xfrm>
            <a:off x="0" y="1032855"/>
            <a:ext cx="9144000" cy="535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public class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private double sum;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private </a:t>
            </a:r>
            <a:r>
              <a:rPr lang="en-US" dirty="0">
                <a:solidFill>
                  <a:srgbClr val="0057C1"/>
                </a:solidFill>
                <a:latin typeface="Courier New" pitchFamily="49" charset="0"/>
              </a:rPr>
              <a:t>Measurable 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maximum;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private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int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count;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...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public void add(</a:t>
            </a:r>
            <a:r>
              <a:rPr lang="en-US" dirty="0">
                <a:solidFill>
                  <a:srgbClr val="0057C1"/>
                </a:solidFill>
                <a:latin typeface="Courier New" pitchFamily="49" charset="0"/>
              </a:rPr>
              <a:t>Measurable 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x)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{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   sum = sum +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x.</a:t>
            </a:r>
            <a:r>
              <a:rPr lang="en-US" dirty="0" err="1">
                <a:solidFill>
                  <a:srgbClr val="0057C1"/>
                </a:solidFill>
                <a:latin typeface="Courier New" pitchFamily="49" charset="0"/>
              </a:rPr>
              <a:t>getMeasure</a:t>
            </a:r>
            <a:r>
              <a:rPr lang="en-US" dirty="0">
                <a:solidFill>
                  <a:srgbClr val="0057C1"/>
                </a:solidFill>
                <a:latin typeface="Courier New" pitchFamily="49" charset="0"/>
              </a:rPr>
              <a:t>()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   if (count == 0 ||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maximum.</a:t>
            </a:r>
            <a:r>
              <a:rPr lang="en-US" dirty="0" err="1">
                <a:solidFill>
                  <a:srgbClr val="0057C1"/>
                </a:solidFill>
                <a:latin typeface="Courier New" pitchFamily="49" charset="0"/>
              </a:rPr>
              <a:t>getMeasure</a:t>
            </a:r>
            <a:r>
              <a:rPr lang="en-US" dirty="0">
                <a:solidFill>
                  <a:srgbClr val="0057C1"/>
                </a:solidFill>
                <a:latin typeface="Courier New" pitchFamily="49" charset="0"/>
              </a:rPr>
              <a:t>()</a:t>
            </a:r>
            <a:r>
              <a:rPr lang="en-US" dirty="0">
                <a:solidFill>
                  <a:srgbClr val="0033CC"/>
                </a:solidFill>
                <a:latin typeface="Courier New" pitchFamily="49" charset="0"/>
              </a:rPr>
              <a:t> 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&lt;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x.</a:t>
            </a:r>
            <a:r>
              <a:rPr lang="en-US" dirty="0" err="1">
                <a:solidFill>
                  <a:srgbClr val="0057C1"/>
                </a:solidFill>
                <a:latin typeface="Courier New" pitchFamily="49" charset="0"/>
              </a:rPr>
              <a:t>getMeasure</a:t>
            </a:r>
            <a:r>
              <a:rPr lang="en-US" dirty="0">
                <a:solidFill>
                  <a:srgbClr val="0057C1"/>
                </a:solidFill>
                <a:latin typeface="Courier New" pitchFamily="49" charset="0"/>
              </a:rPr>
              <a:t>()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)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      maximum = x;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   count++;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}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public </a:t>
            </a:r>
            <a:r>
              <a:rPr lang="en-US" dirty="0">
                <a:solidFill>
                  <a:srgbClr val="0057C1"/>
                </a:solidFill>
                <a:latin typeface="Courier New" pitchFamily="49" charset="0"/>
              </a:rPr>
              <a:t>Measurable</a:t>
            </a:r>
            <a:r>
              <a:rPr lang="en-US" dirty="0">
                <a:solidFill>
                  <a:srgbClr val="0033CC"/>
                </a:solidFill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getMaximum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()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{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   return maximum;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}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0" y="304800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 err="1">
                <a:latin typeface="+mj-lt"/>
                <a:cs typeface="Courier New" pitchFamily="49" charset="0"/>
              </a:rPr>
              <a:t>DataSet</a:t>
            </a:r>
            <a:r>
              <a:rPr lang="en-US" sz="3200" b="1" dirty="0">
                <a:latin typeface="+mj-lt"/>
                <a:cs typeface="Courier New" pitchFamily="49" charset="0"/>
              </a:rPr>
              <a:t> </a:t>
            </a:r>
            <a:r>
              <a:rPr lang="en-US" sz="3200" b="1" dirty="0">
                <a:latin typeface="+mj-lt"/>
              </a:rPr>
              <a:t>for Measurable Objects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27889" y="1168400"/>
            <a:ext cx="26500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public interface Measurable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1400" dirty="0"/>
              <a:t>     public double </a:t>
            </a:r>
            <a:r>
              <a:rPr lang="en-US" sz="1400" dirty="0" err="1"/>
              <a:t>getMeasure</a:t>
            </a:r>
            <a:r>
              <a:rPr lang="en-US" sz="1400" dirty="0"/>
              <a:t>();</a:t>
            </a:r>
          </a:p>
          <a:p>
            <a:pPr algn="l"/>
            <a:r>
              <a:rPr lang="en-US" sz="1400" dirty="0"/>
              <a:t>}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ChangeArrowheads="1"/>
          </p:cNvSpPr>
          <p:nvPr/>
        </p:nvSpPr>
        <p:spPr bwMode="auto">
          <a:xfrm>
            <a:off x="633046" y="1143000"/>
            <a:ext cx="8053754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28600" indent="-228600" algn="l">
              <a:buFontTx/>
              <a:buChar char="•"/>
            </a:pPr>
            <a:r>
              <a:rPr lang="en-US" sz="2400" dirty="0"/>
              <a:t>A service type such as </a:t>
            </a:r>
            <a:r>
              <a:rPr lang="en-US" sz="2400" dirty="0" err="1"/>
              <a:t>DataSet</a:t>
            </a:r>
            <a:r>
              <a:rPr lang="en-US" sz="2400" dirty="0"/>
              <a:t> specifies an interface for participating in the service</a:t>
            </a:r>
          </a:p>
          <a:p>
            <a:pPr marL="228600" indent="-228600" algn="l">
              <a:spcBef>
                <a:spcPts val="1200"/>
              </a:spcBef>
              <a:buFontTx/>
              <a:buChar char="•"/>
            </a:pPr>
            <a:r>
              <a:rPr lang="en-US" sz="2400" dirty="0"/>
              <a:t>Use interface types to make code more reusable</a:t>
            </a:r>
          </a:p>
          <a:p>
            <a:pPr marL="228600" indent="-228600" algn="l">
              <a:spcBef>
                <a:spcPts val="1200"/>
              </a:spcBef>
              <a:buFontTx/>
              <a:buChar char="•"/>
            </a:pPr>
            <a:r>
              <a:rPr lang="en-US" sz="2400" dirty="0"/>
              <a:t>Now </a:t>
            </a:r>
            <a:r>
              <a:rPr lang="en-US" sz="2400" dirty="0">
                <a:solidFill>
                  <a:srgbClr val="FF0000"/>
                </a:solidFill>
              </a:rPr>
              <a:t>unrelated</a:t>
            </a:r>
            <a:r>
              <a:rPr lang="en-US" sz="2400" dirty="0"/>
              <a:t> classes can use this service by implementing the Measurable interface</a:t>
            </a:r>
            <a:endParaRPr lang="en-US" sz="2000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0" y="304800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latin typeface="+mj-lt"/>
              </a:rPr>
              <a:t>Code Reuse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4180"/>
            </a:pPr>
            <a:r>
              <a:t>The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Iterable</a:t>
            </a:r>
          </a:p>
        </p:txBody>
      </p:sp>
      <p:sp>
        <p:nvSpPr>
          <p:cNvPr id="66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LISTING JI5-2 The interface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java.lang.Iterable</a:t>
            </a:r>
          </a:p>
        </p:txBody>
      </p:sp>
      <p:sp>
        <p:nvSpPr>
          <p:cNvPr id="67" name="package java.lang;…"/>
          <p:cNvSpPr txBox="1"/>
          <p:nvPr/>
        </p:nvSpPr>
        <p:spPr>
          <a:xfrm>
            <a:off x="249435" y="2350770"/>
            <a:ext cx="8705941" cy="146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package</a:t>
            </a:r>
            <a:r>
              <a:t> java.lang;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interface</a:t>
            </a:r>
            <a:r>
              <a:t> Iterable&lt;T&gt;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/** </a:t>
            </a:r>
            <a:r>
              <a:rPr b="1"/>
              <a:t>@return</a:t>
            </a:r>
            <a:r>
              <a:t> An iterator for a collection of objects of type T. */</a:t>
            </a:r>
            <a:r>
              <a:rPr>
                <a:solidFill>
                  <a:srgbClr val="000000"/>
                </a:solidFill>
              </a:rPr>
              <a:t> </a:t>
            </a:r>
          </a:p>
          <a:p>
            <a:pPr lvl="3" indent="685800"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Iterator&lt;T&gt; iterator();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} </a:t>
            </a:r>
            <a:r>
              <a:t>// end Iterable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ChangeArrowheads="1"/>
          </p:cNvSpPr>
          <p:nvPr/>
        </p:nvSpPr>
        <p:spPr bwMode="auto">
          <a:xfrm>
            <a:off x="720968" y="1601788"/>
            <a:ext cx="8423031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28600" indent="-228600" algn="l"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Interfaces can reduce the coupling between classes </a:t>
            </a:r>
          </a:p>
          <a:p>
            <a:pPr marL="228600" indent="-228600" algn="l"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UML notation: </a:t>
            </a:r>
          </a:p>
          <a:p>
            <a:pPr marL="685800" lvl="1" indent="-228600" algn="l" eaLnBrk="0" hangingPunct="0">
              <a:buFontTx/>
              <a:buChar char="•"/>
            </a:pPr>
            <a:r>
              <a:rPr lang="en-US" sz="2000" i="1" dirty="0"/>
              <a:t>Interfaces are tagged with a «interface» </a:t>
            </a:r>
          </a:p>
          <a:p>
            <a:pPr marL="228600" indent="-228600" algn="l"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Note that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400" dirty="0"/>
              <a:t>is </a:t>
            </a:r>
            <a:r>
              <a:rPr lang="en-US" sz="2400" i="1" dirty="0">
                <a:solidFill>
                  <a:srgbClr val="FF0000"/>
                </a:solidFill>
              </a:rPr>
              <a:t>decoupled</a:t>
            </a:r>
            <a:r>
              <a:rPr lang="en-US" sz="2400" dirty="0"/>
              <a:t> from</a:t>
            </a:r>
            <a:br>
              <a:rPr lang="en-US" sz="2400" dirty="0"/>
            </a:b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</a:rPr>
              <a:t>BankAccount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Coin</a:t>
            </a:r>
          </a:p>
        </p:txBody>
      </p:sp>
      <p:sp>
        <p:nvSpPr>
          <p:cNvPr id="65539" name="Text Box 5"/>
          <p:cNvSpPr txBox="1">
            <a:spLocks noChangeArrowheads="1"/>
          </p:cNvSpPr>
          <p:nvPr/>
        </p:nvSpPr>
        <p:spPr bwMode="auto">
          <a:xfrm>
            <a:off x="0" y="304800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UML</a:t>
            </a:r>
            <a:r>
              <a:rPr lang="en-US" sz="3600" b="1" dirty="0">
                <a:solidFill>
                  <a:srgbClr val="0033CC"/>
                </a:solidFill>
                <a:latin typeface="+mj-lt"/>
              </a:rPr>
              <a:t> </a:t>
            </a:r>
            <a:r>
              <a:rPr lang="en-US" sz="3600" b="1" dirty="0">
                <a:latin typeface="+mj-lt"/>
              </a:rPr>
              <a:t>Diagram</a:t>
            </a:r>
            <a:r>
              <a:rPr lang="en-US" sz="3600" b="1" dirty="0">
                <a:solidFill>
                  <a:srgbClr val="0033CC"/>
                </a:solidFill>
                <a:latin typeface="+mj-lt"/>
              </a:rPr>
              <a:t> </a:t>
            </a:r>
            <a:r>
              <a:rPr lang="en-US" sz="3600" b="1" dirty="0">
                <a:latin typeface="+mj-lt"/>
              </a:rPr>
              <a:t>of</a:t>
            </a:r>
            <a:r>
              <a:rPr lang="en-US" sz="3600" b="1" dirty="0">
                <a:solidFill>
                  <a:srgbClr val="0033CC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+mj-lt"/>
              </a:rPr>
              <a:t>DataSet</a:t>
            </a:r>
            <a:r>
              <a:rPr lang="en-US" sz="3600" b="1" dirty="0">
                <a:solidFill>
                  <a:srgbClr val="0033CC"/>
                </a:solidFill>
                <a:latin typeface="+mj-lt"/>
              </a:rPr>
              <a:t> </a:t>
            </a:r>
            <a:r>
              <a:rPr lang="en-US" sz="3600" b="1" dirty="0">
                <a:latin typeface="+mj-lt"/>
              </a:rPr>
              <a:t>and</a:t>
            </a:r>
            <a:r>
              <a:rPr lang="en-US" sz="3600" b="1" dirty="0">
                <a:solidFill>
                  <a:srgbClr val="0033CC"/>
                </a:solidFill>
                <a:latin typeface="+mj-lt"/>
              </a:rPr>
              <a:t> </a:t>
            </a:r>
            <a:r>
              <a:rPr lang="en-US" sz="3600" b="1" dirty="0">
                <a:latin typeface="+mj-lt"/>
              </a:rPr>
              <a:t>Related</a:t>
            </a:r>
            <a:r>
              <a:rPr lang="en-US" sz="3600" b="1" dirty="0">
                <a:solidFill>
                  <a:srgbClr val="0033CC"/>
                </a:solidFill>
                <a:latin typeface="+mj-lt"/>
              </a:rPr>
              <a:t> </a:t>
            </a:r>
            <a:r>
              <a:rPr lang="en-US" sz="3600" b="1" dirty="0">
                <a:latin typeface="+mj-lt"/>
              </a:rPr>
              <a:t>Classes</a:t>
            </a:r>
          </a:p>
        </p:txBody>
      </p:sp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29200"/>
            <a:ext cx="51720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6875" y="3650288"/>
            <a:ext cx="366712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/>
          <p:cNvSpPr>
            <a:spLocks noChangeArrowheads="1"/>
          </p:cNvSpPr>
          <p:nvPr/>
        </p:nvSpPr>
        <p:spPr bwMode="auto">
          <a:xfrm>
            <a:off x="0" y="869950"/>
            <a:ext cx="56388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 1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/**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 2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</a:t>
            </a:r>
            <a:r>
              <a:rPr lang="en-US" sz="1400" dirty="0">
                <a:solidFill>
                  <a:srgbClr val="0073FF"/>
                </a:solidFill>
                <a:latin typeface="Times New Roman" pitchFamily="-107" charset="0"/>
                <a:cs typeface="Times New Roman" pitchFamily="-107" charset="0"/>
              </a:rPr>
              <a:t>This program tests the </a:t>
            </a:r>
            <a:r>
              <a:rPr lang="en-US" sz="1400" dirty="0" err="1">
                <a:solidFill>
                  <a:srgbClr val="0073FF"/>
                </a:solidFill>
                <a:latin typeface="Times New Roman" pitchFamily="-107" charset="0"/>
                <a:cs typeface="Times New Roman" pitchFamily="-107" charset="0"/>
              </a:rPr>
              <a:t>DataSet</a:t>
            </a:r>
            <a:r>
              <a:rPr lang="en-US" sz="1400" dirty="0">
                <a:solidFill>
                  <a:srgbClr val="0073FF"/>
                </a:solidFill>
                <a:latin typeface="Times New Roman" pitchFamily="-107" charset="0"/>
                <a:cs typeface="Times New Roman" pitchFamily="-107" charset="0"/>
              </a:rPr>
              <a:t> class.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 3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*/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 4  </a:t>
            </a:r>
            <a:r>
              <a:rPr lang="en-US" sz="1400" dirty="0">
                <a:solidFill>
                  <a:srgbClr val="CC0066"/>
                </a:solidFill>
                <a:latin typeface="Courier New" pitchFamily="-107" charset="0"/>
                <a:cs typeface="Courier New" pitchFamily="-107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</a:t>
            </a:r>
            <a:r>
              <a:rPr lang="en-US" sz="1400" dirty="0">
                <a:solidFill>
                  <a:srgbClr val="CC0066"/>
                </a:solidFill>
                <a:latin typeface="Courier New" pitchFamily="-107" charset="0"/>
                <a:cs typeface="Courier New" pitchFamily="-107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DataSetTester</a:t>
            </a:r>
            <a:endParaRPr lang="en-US" sz="1400" dirty="0">
              <a:solidFill>
                <a:srgbClr val="000000"/>
              </a:solidFill>
              <a:latin typeface="Courier New" pitchFamily="-107" charset="0"/>
              <a:cs typeface="Courier New" pitchFamily="-107" charset="0"/>
            </a:endParaRP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 5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{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 6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</a:t>
            </a:r>
            <a:r>
              <a:rPr lang="en-US" sz="1400" dirty="0">
                <a:solidFill>
                  <a:srgbClr val="CC0066"/>
                </a:solidFill>
                <a:latin typeface="Courier New" pitchFamily="-107" charset="0"/>
                <a:cs typeface="Courier New" pitchFamily="-107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</a:t>
            </a:r>
            <a:r>
              <a:rPr lang="en-US" sz="1400" dirty="0">
                <a:solidFill>
                  <a:srgbClr val="CC0066"/>
                </a:solidFill>
                <a:latin typeface="Courier New" pitchFamily="-107" charset="0"/>
                <a:cs typeface="Courier New" pitchFamily="-107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</a:t>
            </a:r>
            <a:r>
              <a:rPr lang="en-US" sz="1400" dirty="0">
                <a:solidFill>
                  <a:srgbClr val="CC0066"/>
                </a:solidFill>
                <a:latin typeface="Courier New" pitchFamily="-107" charset="0"/>
                <a:cs typeface="Courier New" pitchFamily="-107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main(String[]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)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 7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{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 8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DataSet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bankData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= </a:t>
            </a:r>
            <a:r>
              <a:rPr lang="en-US" sz="1400" dirty="0">
                <a:solidFill>
                  <a:srgbClr val="CC0066"/>
                </a:solidFill>
                <a:latin typeface="Courier New" pitchFamily="-107" charset="0"/>
                <a:cs typeface="Courier New" pitchFamily="-107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DataSet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();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 9  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10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bankData.add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</a:t>
            </a:r>
            <a:r>
              <a:rPr lang="en-US" sz="1400" dirty="0">
                <a:solidFill>
                  <a:srgbClr val="CC0066"/>
                </a:solidFill>
                <a:latin typeface="Courier New" pitchFamily="-107" charset="0"/>
                <a:cs typeface="Courier New" pitchFamily="-107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BankAccount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</a:t>
            </a:r>
            <a:r>
              <a:rPr lang="en-US" sz="1400" dirty="0">
                <a:solidFill>
                  <a:srgbClr val="66FF19"/>
                </a:solidFill>
                <a:latin typeface="Courier New" pitchFamily="-107" charset="0"/>
                <a:cs typeface="Courier New" pitchFamily="-107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));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11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bankData.add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</a:t>
            </a:r>
            <a:r>
              <a:rPr lang="en-US" sz="1400" dirty="0">
                <a:solidFill>
                  <a:srgbClr val="CC0066"/>
                </a:solidFill>
                <a:latin typeface="Courier New" pitchFamily="-107" charset="0"/>
                <a:cs typeface="Courier New" pitchFamily="-107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BankAccount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</a:t>
            </a:r>
            <a:r>
              <a:rPr lang="en-US" sz="1400" dirty="0">
                <a:solidFill>
                  <a:srgbClr val="66FF19"/>
                </a:solidFill>
                <a:latin typeface="Courier New" pitchFamily="-107" charset="0"/>
                <a:cs typeface="Courier New" pitchFamily="-107" charset="0"/>
              </a:rPr>
              <a:t>10000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));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12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bankData.add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</a:t>
            </a:r>
            <a:r>
              <a:rPr lang="en-US" sz="1400" dirty="0">
                <a:solidFill>
                  <a:srgbClr val="CC0066"/>
                </a:solidFill>
                <a:latin typeface="Courier New" pitchFamily="-107" charset="0"/>
                <a:cs typeface="Courier New" pitchFamily="-107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BankAccount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</a:t>
            </a:r>
            <a:r>
              <a:rPr lang="en-US" sz="1400" dirty="0">
                <a:solidFill>
                  <a:srgbClr val="66FF19"/>
                </a:solidFill>
                <a:latin typeface="Courier New" pitchFamily="-107" charset="0"/>
                <a:cs typeface="Courier New" pitchFamily="-107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));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13  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14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</a:t>
            </a:r>
            <a:r>
              <a:rPr lang="en-US" sz="1400" dirty="0">
                <a:solidFill>
                  <a:srgbClr val="32E598"/>
                </a:solidFill>
                <a:latin typeface="Courier New" pitchFamily="-107" charset="0"/>
                <a:cs typeface="Courier New" pitchFamily="-107" charset="0"/>
              </a:rPr>
              <a:t>"Average balance: "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+ 		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bankData.getAverage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());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15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</a:t>
            </a:r>
            <a:r>
              <a:rPr lang="en-US" sz="1400" dirty="0">
                <a:solidFill>
                  <a:srgbClr val="32E598"/>
                </a:solidFill>
                <a:latin typeface="Courier New" pitchFamily="-107" charset="0"/>
                <a:cs typeface="Courier New" pitchFamily="-107" charset="0"/>
              </a:rPr>
              <a:t>"Expected: 4000"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);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16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  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-107" charset="0"/>
                <a:cs typeface="Courier New" pitchFamily="-107" charset="0"/>
              </a:rPr>
              <a:t>Measurable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max =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bankData.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-107" charset="0"/>
                <a:cs typeface="Courier New" pitchFamily="-107" charset="0"/>
              </a:rPr>
              <a:t>getMaximum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();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17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</a:t>
            </a:r>
            <a:r>
              <a:rPr lang="en-US" sz="1400" dirty="0">
                <a:solidFill>
                  <a:srgbClr val="32E598"/>
                </a:solidFill>
                <a:latin typeface="Courier New" pitchFamily="-107" charset="0"/>
                <a:cs typeface="Courier New" pitchFamily="-107" charset="0"/>
              </a:rPr>
              <a:t>"Highest balance: "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+ 		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max.getMeasure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());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18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</a:t>
            </a:r>
            <a:r>
              <a:rPr lang="en-US" sz="1400" dirty="0">
                <a:solidFill>
                  <a:srgbClr val="32E598"/>
                </a:solidFill>
                <a:latin typeface="Courier New" pitchFamily="-107" charset="0"/>
                <a:cs typeface="Courier New" pitchFamily="-107" charset="0"/>
              </a:rPr>
              <a:t>"Expected: 10000"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);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19  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20  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DataSet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coinData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= </a:t>
            </a:r>
            <a:r>
              <a:rPr lang="en-US" sz="1400" dirty="0">
                <a:solidFill>
                  <a:srgbClr val="CC0066"/>
                </a:solidFill>
                <a:latin typeface="Courier New" pitchFamily="-107" charset="0"/>
                <a:cs typeface="Courier New" pitchFamily="-107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DataSet</a:t>
            </a:r>
            <a:r>
              <a:rPr lang="en-US" sz="1400" dirty="0">
                <a:solidFill>
                  <a:srgbClr val="000000"/>
                </a:solidFill>
                <a:latin typeface="Courier New" pitchFamily="-107" charset="0"/>
                <a:cs typeface="Courier New" pitchFamily="-107" charset="0"/>
              </a:rPr>
              <a:t>();</a:t>
            </a:r>
          </a:p>
          <a:p>
            <a:pPr algn="l">
              <a:defRPr/>
            </a:pPr>
            <a:r>
              <a:rPr lang="en-US" sz="1400" b="1" dirty="0">
                <a:solidFill>
                  <a:srgbClr val="0073FF"/>
                </a:solidFill>
                <a:latin typeface="Courier New" pitchFamily="-107" charset="0"/>
                <a:cs typeface="Courier New" pitchFamily="-107" charset="0"/>
              </a:rPr>
              <a:t> 21 </a:t>
            </a:r>
            <a:endParaRPr lang="en-US" sz="1400" dirty="0">
              <a:latin typeface="Courier New" pitchFamily="-107" charset="0"/>
            </a:endParaRPr>
          </a:p>
        </p:txBody>
      </p:sp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5867400" y="1066800"/>
            <a:ext cx="3657600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public class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private double sum;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private 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Measurable 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maximum;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private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int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count;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...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public void add(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Measurable 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x)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{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   sum = sum +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x.</a:t>
            </a:r>
            <a:r>
              <a:rPr lang="en-US" sz="1200" dirty="0" err="1">
                <a:solidFill>
                  <a:srgbClr val="0057C1"/>
                </a:solidFill>
                <a:latin typeface="Courier New" pitchFamily="49" charset="0"/>
              </a:rPr>
              <a:t>getMeasure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()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   if (count == 0 ||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maximum.</a:t>
            </a:r>
            <a:r>
              <a:rPr lang="en-US" sz="1200" dirty="0" err="1">
                <a:solidFill>
                  <a:srgbClr val="0057C1"/>
                </a:solidFill>
                <a:latin typeface="Courier New" pitchFamily="49" charset="0"/>
              </a:rPr>
              <a:t>getMeasure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()</a:t>
            </a:r>
            <a:r>
              <a:rPr lang="en-US" sz="1200" dirty="0">
                <a:solidFill>
                  <a:srgbClr val="0033CC"/>
                </a:solidFill>
                <a:latin typeface="Courier New" pitchFamily="49" charset="0"/>
              </a:rPr>
              <a:t> 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&lt;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x.</a:t>
            </a:r>
            <a:r>
              <a:rPr lang="en-US" sz="1200" dirty="0" err="1">
                <a:solidFill>
                  <a:srgbClr val="0057C1"/>
                </a:solidFill>
                <a:latin typeface="Courier New" pitchFamily="49" charset="0"/>
              </a:rPr>
              <a:t>getMeasure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()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)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      maximum = x;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   count++;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}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public 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Measurable</a:t>
            </a:r>
            <a:r>
              <a:rPr lang="en-US" sz="1200" dirty="0">
                <a:solidFill>
                  <a:srgbClr val="0033CC"/>
                </a:solidFill>
                <a:latin typeface="Courier New" pitchFamily="49" charset="0"/>
              </a:rPr>
              <a:t>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getMaximum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()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{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   return maximum;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}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6" name="Rectangle 5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ChangeArrowheads="1"/>
          </p:cNvSpPr>
          <p:nvPr/>
        </p:nvSpPr>
        <p:spPr bwMode="auto">
          <a:xfrm>
            <a:off x="0" y="890588"/>
            <a:ext cx="9144000" cy="246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400" b="1" dirty="0">
                <a:solidFill>
                  <a:srgbClr val="0073FF"/>
                </a:solidFill>
                <a:latin typeface="Courier New" pitchFamily="49" charset="0"/>
                <a:cs typeface="Courier New" pitchFamily="49" charset="0"/>
              </a:rPr>
              <a:t> 22 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coinData.add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>
                <a:solidFill>
                  <a:srgbClr val="CC0066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Coin(</a:t>
            </a:r>
            <a:r>
              <a:rPr lang="en-US" sz="1400" dirty="0">
                <a:solidFill>
                  <a:srgbClr val="66FF19"/>
                </a:solidFill>
                <a:latin typeface="Courier New" pitchFamily="49" charset="0"/>
                <a:cs typeface="Courier New" pitchFamily="49" charset="0"/>
              </a:rPr>
              <a:t>0.25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>
                <a:solidFill>
                  <a:srgbClr val="32E598"/>
                </a:solidFill>
                <a:latin typeface="Courier New" pitchFamily="49" charset="0"/>
                <a:cs typeface="Courier New" pitchFamily="49" charset="0"/>
              </a:rPr>
              <a:t>"quarter"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algn="l"/>
            <a:r>
              <a:rPr lang="en-US" sz="1400" b="1" dirty="0">
                <a:solidFill>
                  <a:srgbClr val="0073FF"/>
                </a:solidFill>
                <a:latin typeface="Courier New" pitchFamily="49" charset="0"/>
                <a:cs typeface="Courier New" pitchFamily="49" charset="0"/>
              </a:rPr>
              <a:t> 23 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coinData.add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>
                <a:solidFill>
                  <a:srgbClr val="CC0066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Coin(</a:t>
            </a:r>
            <a:r>
              <a:rPr lang="en-US" sz="1400" dirty="0">
                <a:solidFill>
                  <a:srgbClr val="66FF19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>
                <a:solidFill>
                  <a:srgbClr val="32E598"/>
                </a:solidFill>
                <a:latin typeface="Courier New" pitchFamily="49" charset="0"/>
                <a:cs typeface="Courier New" pitchFamily="49" charset="0"/>
              </a:rPr>
              <a:t>"dime"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algn="l"/>
            <a:r>
              <a:rPr lang="en-US" sz="1400" b="1" dirty="0">
                <a:solidFill>
                  <a:srgbClr val="0073FF"/>
                </a:solidFill>
                <a:latin typeface="Courier New" pitchFamily="49" charset="0"/>
                <a:cs typeface="Courier New" pitchFamily="49" charset="0"/>
              </a:rPr>
              <a:t> 24 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coinData.add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>
                <a:solidFill>
                  <a:srgbClr val="CC0066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Coin(</a:t>
            </a:r>
            <a:r>
              <a:rPr lang="en-US" sz="1400" dirty="0">
                <a:solidFill>
                  <a:srgbClr val="66FF19"/>
                </a:solidFill>
                <a:latin typeface="Courier New" pitchFamily="49" charset="0"/>
                <a:cs typeface="Courier New" pitchFamily="49" charset="0"/>
              </a:rPr>
              <a:t>0.05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>
                <a:solidFill>
                  <a:srgbClr val="32E598"/>
                </a:solidFill>
                <a:latin typeface="Courier New" pitchFamily="49" charset="0"/>
                <a:cs typeface="Courier New" pitchFamily="49" charset="0"/>
              </a:rPr>
              <a:t>"nickel"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algn="l"/>
            <a:r>
              <a:rPr lang="en-US" sz="1400" b="1" dirty="0">
                <a:solidFill>
                  <a:srgbClr val="0073FF"/>
                </a:solidFill>
                <a:latin typeface="Courier New" pitchFamily="49" charset="0"/>
                <a:cs typeface="Courier New" pitchFamily="49" charset="0"/>
              </a:rPr>
              <a:t> 25  </a:t>
            </a:r>
          </a:p>
          <a:p>
            <a:pPr algn="l"/>
            <a:r>
              <a:rPr lang="en-US" sz="1400" b="1" dirty="0">
                <a:solidFill>
                  <a:srgbClr val="0073FF"/>
                </a:solidFill>
                <a:latin typeface="Courier New" pitchFamily="49" charset="0"/>
                <a:cs typeface="Courier New" pitchFamily="49" charset="0"/>
              </a:rPr>
              <a:t> 26 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>
                <a:solidFill>
                  <a:srgbClr val="32E598"/>
                </a:solidFill>
                <a:latin typeface="Courier New" pitchFamily="49" charset="0"/>
                <a:cs typeface="Courier New" pitchFamily="49" charset="0"/>
              </a:rPr>
              <a:t>"Average coin value: "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coinData.getAverage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 algn="l"/>
            <a:r>
              <a:rPr lang="en-US" sz="1400" b="1" dirty="0">
                <a:solidFill>
                  <a:srgbClr val="0073FF"/>
                </a:solidFill>
                <a:latin typeface="Courier New" pitchFamily="49" charset="0"/>
                <a:cs typeface="Courier New" pitchFamily="49" charset="0"/>
              </a:rPr>
              <a:t> 27 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>
                <a:solidFill>
                  <a:srgbClr val="32E598"/>
                </a:solidFill>
                <a:latin typeface="Courier New" pitchFamily="49" charset="0"/>
                <a:cs typeface="Courier New" pitchFamily="49" charset="0"/>
              </a:rPr>
              <a:t>"Expected: 0.133"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            </a:t>
            </a:r>
          </a:p>
          <a:p>
            <a:pPr algn="l"/>
            <a:r>
              <a:rPr lang="en-US" sz="1400" b="1" dirty="0">
                <a:solidFill>
                  <a:srgbClr val="0073FF"/>
                </a:solidFill>
                <a:latin typeface="Courier New" pitchFamily="49" charset="0"/>
                <a:cs typeface="Courier New" pitchFamily="49" charset="0"/>
              </a:rPr>
              <a:t> 28 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max =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coinData.getMaximum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algn="l"/>
            <a:r>
              <a:rPr lang="en-US" sz="1400" b="1" dirty="0">
                <a:solidFill>
                  <a:srgbClr val="0073FF"/>
                </a:solidFill>
                <a:latin typeface="Courier New" pitchFamily="49" charset="0"/>
                <a:cs typeface="Courier New" pitchFamily="49" charset="0"/>
              </a:rPr>
              <a:t> 29 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>
                <a:solidFill>
                  <a:srgbClr val="32E598"/>
                </a:solidFill>
                <a:latin typeface="Courier New" pitchFamily="49" charset="0"/>
                <a:cs typeface="Courier New" pitchFamily="49" charset="0"/>
              </a:rPr>
              <a:t>"Highest coin value: "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max.getMeasure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 algn="l"/>
            <a:r>
              <a:rPr lang="en-US" sz="1400" b="1" dirty="0">
                <a:solidFill>
                  <a:srgbClr val="0073FF"/>
                </a:solidFill>
                <a:latin typeface="Courier New" pitchFamily="49" charset="0"/>
                <a:cs typeface="Courier New" pitchFamily="49" charset="0"/>
              </a:rPr>
              <a:t> 30 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>
                <a:solidFill>
                  <a:srgbClr val="32E598"/>
                </a:solidFill>
                <a:latin typeface="Courier New" pitchFamily="49" charset="0"/>
                <a:cs typeface="Courier New" pitchFamily="49" charset="0"/>
              </a:rPr>
              <a:t>"Expected: 0.25"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            </a:t>
            </a:r>
          </a:p>
          <a:p>
            <a:pPr algn="l"/>
            <a:r>
              <a:rPr lang="en-US" sz="1400" b="1" dirty="0">
                <a:solidFill>
                  <a:srgbClr val="0073FF"/>
                </a:solidFill>
                <a:latin typeface="Courier New" pitchFamily="49" charset="0"/>
                <a:cs typeface="Courier New" pitchFamily="49" charset="0"/>
              </a:rPr>
              <a:t> 31 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algn="l"/>
            <a:r>
              <a:rPr lang="en-US" sz="1400" b="1" dirty="0">
                <a:solidFill>
                  <a:srgbClr val="0073FF"/>
                </a:solidFill>
                <a:latin typeface="Courier New" pitchFamily="49" charset="0"/>
                <a:cs typeface="Courier New" pitchFamily="49" charset="0"/>
              </a:rPr>
              <a:t> 32 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67588" name="Rectangle 3"/>
          <p:cNvSpPr>
            <a:spLocks noChangeArrowheads="1"/>
          </p:cNvSpPr>
          <p:nvPr/>
        </p:nvSpPr>
        <p:spPr bwMode="auto">
          <a:xfrm>
            <a:off x="1534295" y="3276331"/>
            <a:ext cx="7391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public class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private double sum;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private 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Measurable 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maximum;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private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int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count;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...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public void add(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Measurable 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x)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{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   sum = sum +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x.</a:t>
            </a:r>
            <a:r>
              <a:rPr lang="en-US" sz="1200" dirty="0" err="1">
                <a:solidFill>
                  <a:srgbClr val="0057C1"/>
                </a:solidFill>
                <a:latin typeface="Courier New" pitchFamily="49" charset="0"/>
              </a:rPr>
              <a:t>getMeasure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()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   if (count == 0 ||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maximum.</a:t>
            </a:r>
            <a:r>
              <a:rPr lang="en-US" sz="1200" dirty="0" err="1">
                <a:solidFill>
                  <a:srgbClr val="0057C1"/>
                </a:solidFill>
                <a:latin typeface="Courier New" pitchFamily="49" charset="0"/>
              </a:rPr>
              <a:t>getMeasure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()</a:t>
            </a:r>
            <a:r>
              <a:rPr lang="en-US" sz="1200" dirty="0">
                <a:solidFill>
                  <a:srgbClr val="0033CC"/>
                </a:solidFill>
                <a:latin typeface="Courier New" pitchFamily="49" charset="0"/>
              </a:rPr>
              <a:t> 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&lt;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x.</a:t>
            </a:r>
            <a:r>
              <a:rPr lang="en-US" sz="1200" dirty="0" err="1">
                <a:solidFill>
                  <a:srgbClr val="0057C1"/>
                </a:solidFill>
                <a:latin typeface="Courier New" pitchFamily="49" charset="0"/>
              </a:rPr>
              <a:t>getMeasure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()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)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      maximum = x;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   count++;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}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public </a:t>
            </a:r>
            <a:r>
              <a:rPr lang="en-US" sz="1200" dirty="0">
                <a:solidFill>
                  <a:srgbClr val="0057C1"/>
                </a:solidFill>
                <a:latin typeface="Courier New" pitchFamily="49" charset="0"/>
              </a:rPr>
              <a:t>Measurable</a:t>
            </a:r>
            <a:r>
              <a:rPr lang="en-US" sz="1200" dirty="0">
                <a:solidFill>
                  <a:srgbClr val="0033CC"/>
                </a:solidFill>
                <a:latin typeface="Courier New" pitchFamily="49" charset="0"/>
              </a:rPr>
              <a:t> </a:t>
            </a:r>
            <a:r>
              <a:rPr lang="en-US" sz="1200" dirty="0" err="1">
                <a:solidFill>
                  <a:srgbClr val="6E7069"/>
                </a:solidFill>
                <a:latin typeface="Courier New" pitchFamily="49" charset="0"/>
              </a:rPr>
              <a:t>getMaximum</a:t>
            </a: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()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{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   return maximum; 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   }</a:t>
            </a:r>
            <a:br>
              <a:rPr lang="en-US" sz="12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200" dirty="0">
                <a:solidFill>
                  <a:srgbClr val="6E706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5" name="Rectangle 4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94005" y="3270982"/>
            <a:ext cx="26500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public interface Measurable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1400" dirty="0"/>
              <a:t>     public double </a:t>
            </a:r>
            <a:r>
              <a:rPr lang="en-US" sz="1400" dirty="0" err="1"/>
              <a:t>getMeasure</a:t>
            </a:r>
            <a:r>
              <a:rPr lang="en-US" sz="1400" dirty="0"/>
              <a:t>();</a:t>
            </a:r>
          </a:p>
          <a:p>
            <a:pPr algn="l"/>
            <a:r>
              <a:rPr lang="en-US" sz="1400" dirty="0"/>
              <a:t>}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3"/>
          <p:cNvSpPr>
            <a:spLocks noChangeArrowheads="1"/>
          </p:cNvSpPr>
          <p:nvPr/>
        </p:nvSpPr>
        <p:spPr bwMode="auto">
          <a:xfrm>
            <a:off x="773722" y="914400"/>
            <a:ext cx="837027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en-US" sz="2400" b="1" dirty="0"/>
              <a:t>Program Run:</a:t>
            </a:r>
            <a:r>
              <a:rPr lang="en-US" sz="2400" dirty="0"/>
              <a:t> </a:t>
            </a:r>
          </a:p>
          <a:p>
            <a:pPr lvl="1" algn="l"/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Average balance: 4000.0 </a:t>
            </a:r>
            <a:br>
              <a:rPr lang="en-US" sz="20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Expected: 4000 </a:t>
            </a:r>
            <a:br>
              <a:rPr lang="en-US" sz="20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Highest balance: 10000.0 </a:t>
            </a:r>
            <a:br>
              <a:rPr lang="en-US" sz="20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Expected: 10000 </a:t>
            </a:r>
            <a:br>
              <a:rPr lang="en-US" sz="20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Average coin value: 0.13333333333333333 </a:t>
            </a:r>
            <a:br>
              <a:rPr lang="en-US" sz="20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Expected: 0.133 </a:t>
            </a:r>
            <a:br>
              <a:rPr lang="en-US" sz="20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Highest coin value: 0.25 </a:t>
            </a:r>
            <a:br>
              <a:rPr lang="en-US" sz="20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Expected: 0.25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16169" y="1101965"/>
            <a:ext cx="8429626" cy="1393825"/>
            <a:chOff x="432" y="3408"/>
            <a:chExt cx="5310" cy="878"/>
          </a:xfrm>
        </p:grpSpPr>
        <p:pic>
          <p:nvPicPr>
            <p:cNvPr id="6" name="Picture 4" descr="MCj0403965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3408"/>
              <a:ext cx="57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190" y="3530"/>
              <a:ext cx="4552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400" dirty="0"/>
                <a:t>Suppose you want to use the </a:t>
              </a:r>
              <a:r>
                <a:rPr lang="en-US" sz="2400" dirty="0" err="1">
                  <a:solidFill>
                    <a:srgbClr val="6E7069"/>
                  </a:solidFill>
                  <a:latin typeface="Courier New" pitchFamily="49" charset="0"/>
                </a:rPr>
                <a:t>DataSet</a:t>
              </a:r>
              <a:r>
                <a:rPr lang="en-US" sz="2400" dirty="0">
                  <a:solidFill>
                    <a:srgbClr val="6E7069"/>
                  </a:solidFill>
                </a:rPr>
                <a:t> </a:t>
              </a:r>
              <a:r>
                <a:rPr lang="en-US" sz="2400" dirty="0"/>
                <a:t>class to find the </a:t>
              </a:r>
              <a:r>
                <a:rPr lang="en-US" sz="2400" dirty="0">
                  <a:solidFill>
                    <a:srgbClr val="6E7069"/>
                  </a:solidFill>
                  <a:latin typeface="Courier New" pitchFamily="49" charset="0"/>
                </a:rPr>
                <a:t>Country</a:t>
              </a:r>
              <a:r>
                <a:rPr lang="en-US" sz="2400" dirty="0"/>
                <a:t> object with the largest population. What condition must the </a:t>
              </a:r>
              <a:r>
                <a:rPr lang="en-US" sz="2400" dirty="0">
                  <a:solidFill>
                    <a:srgbClr val="6E7069"/>
                  </a:solidFill>
                  <a:latin typeface="Courier New" pitchFamily="49" charset="0"/>
                </a:rPr>
                <a:t>Country</a:t>
              </a:r>
              <a:r>
                <a:rPr lang="en-US" sz="2400" dirty="0"/>
                <a:t> class fulfill?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30924" y="3112476"/>
            <a:ext cx="697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Answer:</a:t>
            </a:r>
            <a:r>
              <a:rPr lang="en-US" sz="2400" dirty="0"/>
              <a:t> It must implement the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Measurable</a:t>
            </a:r>
            <a:r>
              <a:rPr lang="en-US" sz="2400" dirty="0"/>
              <a:t> interface, and its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</a:rPr>
              <a:t>getMeasure</a:t>
            </a:r>
            <a:r>
              <a:rPr lang="en-US" sz="2400" dirty="0"/>
              <a:t> method must return the population (as a double).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0" y="828020"/>
            <a:ext cx="9144000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You can convert from a class type to an interface type, provided </a:t>
            </a:r>
            <a:br>
              <a:rPr lang="en-US" sz="2400" dirty="0"/>
            </a:br>
            <a:r>
              <a:rPr lang="en-US" sz="2400" dirty="0"/>
              <a:t>the class implements the interface.  Assume </a:t>
            </a:r>
            <a:r>
              <a:rPr lang="en-US" sz="2400" dirty="0" err="1"/>
              <a:t>BankAccount</a:t>
            </a:r>
            <a:r>
              <a:rPr lang="en-US" sz="2400" dirty="0"/>
              <a:t> and Coin both implement Measurable. 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</a:rPr>
              <a:t>BankAccount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 account = new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</a:rPr>
              <a:t>BankAccount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(10000); </a:t>
            </a:r>
            <a:br>
              <a:rPr lang="en-US" sz="24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 Measurable </a:t>
            </a:r>
            <a:r>
              <a:rPr lang="en-US" sz="2400" dirty="0">
                <a:solidFill>
                  <a:srgbClr val="FF0000"/>
                </a:solidFill>
                <a:latin typeface="Courier New" pitchFamily="49" charset="0"/>
              </a:rPr>
              <a:t>x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 = account; // OK </a:t>
            </a:r>
          </a:p>
          <a:p>
            <a:pPr marL="685800" lvl="1" indent="-228600" algn="l">
              <a:spcBef>
                <a:spcPct val="500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ourier New" pitchFamily="49" charset="0"/>
              </a:rPr>
              <a:t>x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 holds the address of the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</a:rPr>
              <a:t>BankAccount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 object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Coin dime = new Coin(0.1, "dime"); </a:t>
            </a:r>
            <a:br>
              <a:rPr lang="en-US" sz="24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 Measurable </a:t>
            </a:r>
            <a:r>
              <a:rPr lang="en-US" sz="2400" dirty="0">
                <a:solidFill>
                  <a:srgbClr val="FF0000"/>
                </a:solidFill>
                <a:latin typeface="Courier New" pitchFamily="49" charset="0"/>
              </a:rPr>
              <a:t>x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 = dime; // Also OK</a:t>
            </a:r>
          </a:p>
          <a:p>
            <a:pPr marL="685800" lvl="1" indent="-228600" algn="l">
              <a:spcBef>
                <a:spcPct val="500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ourier New" pitchFamily="49" charset="0"/>
              </a:rPr>
              <a:t>x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 holds the address of the Coin object 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 Cannot convert between unrelated types:</a:t>
            </a:r>
          </a:p>
          <a:p>
            <a:pPr marL="685800" lvl="1" indent="-228600" algn="l">
              <a:spcBef>
                <a:spcPct val="50000"/>
              </a:spcBef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Measurable x = new Rectangle(5, 10, 20, 30); // ERROR</a:t>
            </a:r>
          </a:p>
          <a:p>
            <a:pPr marL="228600" indent="-228600" algn="l">
              <a:spcBef>
                <a:spcPct val="50000"/>
              </a:spcBef>
            </a:pPr>
            <a:r>
              <a:rPr lang="en-US" sz="2400" dirty="0"/>
              <a:t>	 Because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Rectangle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400" dirty="0"/>
              <a:t>doesn’t implement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Measurable</a:t>
            </a:r>
            <a:r>
              <a:rPr lang="en-US" sz="2000" dirty="0">
                <a:latin typeface="Courier New" pitchFamily="49" charset="0"/>
              </a:rPr>
              <a:t> </a:t>
            </a:r>
          </a:p>
        </p:txBody>
      </p:sp>
      <p:sp>
        <p:nvSpPr>
          <p:cNvPr id="71683" name="Text Box 4"/>
          <p:cNvSpPr txBox="1">
            <a:spLocks noChangeArrowheads="1"/>
          </p:cNvSpPr>
          <p:nvPr/>
        </p:nvSpPr>
        <p:spPr bwMode="auto">
          <a:xfrm>
            <a:off x="0" y="304800"/>
            <a:ext cx="8915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Lucida Sans" pitchFamily="34" charset="0"/>
              </a:rPr>
              <a:t>Converting Between Class and Interface Types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369276" y="887855"/>
            <a:ext cx="8774723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28600" indent="-228600" algn="l">
              <a:buFontTx/>
              <a:buChar char="•"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Coin</a:t>
            </a:r>
            <a:r>
              <a:rPr lang="en-US" sz="2400" dirty="0"/>
              <a:t> objects to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sz="2000" dirty="0">
                <a:latin typeface="Courier New" pitchFamily="49" charset="0"/>
              </a:rPr>
              <a:t>:</a:t>
            </a:r>
          </a:p>
          <a:p>
            <a:pPr marL="228600" indent="-228600" algn="l">
              <a:spcBef>
                <a:spcPts val="1200"/>
              </a:spcBef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coinData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= new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();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coinData.add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(new Coin(0.25, "quarter"));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coinData.add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(new Coin(0.1, "dime"));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coinData.add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(new Coin(0.05, ”nickel"));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Measurable max =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coinData.getMaximum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(); // Get the largest coin 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What can you do with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max</a:t>
            </a:r>
            <a:r>
              <a:rPr lang="en-US" sz="2400" dirty="0"/>
              <a:t>? It’s not of type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Coin</a:t>
            </a:r>
            <a:r>
              <a:rPr lang="en-US" sz="2400" dirty="0">
                <a:cs typeface="Arial" charset="0"/>
              </a:rPr>
              <a:t>:</a:t>
            </a:r>
            <a:endParaRPr lang="en-US" sz="2400" dirty="0">
              <a:latin typeface="Courier New" pitchFamily="49" charset="0"/>
            </a:endParaRPr>
          </a:p>
          <a:p>
            <a:pPr marL="685800" lvl="1" indent="-228600" algn="l">
              <a:spcBef>
                <a:spcPct val="50000"/>
              </a:spcBef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String name =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max.getName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(); // ERROR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You need a cast to convert from an interface type to a class type 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You know it’s a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Coin</a:t>
            </a:r>
            <a:r>
              <a:rPr lang="en-US" sz="2400" dirty="0"/>
              <a:t>, but the compiler doesn’t. Apply a cast: </a:t>
            </a:r>
          </a:p>
          <a:p>
            <a:pPr marL="685800" lvl="1" indent="-228600" algn="l">
              <a:spcBef>
                <a:spcPct val="50000"/>
              </a:spcBef>
            </a:pPr>
            <a:r>
              <a:rPr lang="en-US" sz="2400" dirty="0">
                <a:latin typeface="Courier New" pitchFamily="49" charset="0"/>
              </a:rPr>
              <a:t>	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Coin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maxCoin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= (</a:t>
            </a:r>
            <a:r>
              <a:rPr lang="en-US" dirty="0">
                <a:solidFill>
                  <a:srgbClr val="0057C1"/>
                </a:solidFill>
                <a:latin typeface="Courier New" pitchFamily="49" charset="0"/>
              </a:rPr>
              <a:t>Coin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) max;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String name =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maxCoin.getName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();</a:t>
            </a:r>
            <a:r>
              <a:rPr lang="en-US" dirty="0">
                <a:solidFill>
                  <a:srgbClr val="6E7069"/>
                </a:solidFill>
              </a:rPr>
              <a:t> </a:t>
            </a:r>
          </a:p>
        </p:txBody>
      </p:sp>
      <p:sp>
        <p:nvSpPr>
          <p:cNvPr id="73731" name="Text Box 4"/>
          <p:cNvSpPr txBox="1">
            <a:spLocks noChangeArrowheads="1"/>
          </p:cNvSpPr>
          <p:nvPr/>
        </p:nvSpPr>
        <p:spPr bwMode="auto">
          <a:xfrm>
            <a:off x="0" y="304800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latin typeface="Lucida Sans" pitchFamily="34" charset="0"/>
              </a:rPr>
              <a:t>Casts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19600" y="5503995"/>
            <a:ext cx="4556125" cy="646113"/>
            <a:chOff x="4419600" y="5257805"/>
            <a:chExt cx="4556125" cy="646113"/>
          </a:xfrm>
        </p:grpSpPr>
        <p:sp>
          <p:nvSpPr>
            <p:cNvPr id="73732" name="TextBox 3"/>
            <p:cNvSpPr txBox="1">
              <a:spLocks noChangeArrowheads="1"/>
            </p:cNvSpPr>
            <p:nvPr/>
          </p:nvSpPr>
          <p:spPr bwMode="auto">
            <a:xfrm>
              <a:off x="5867400" y="5257805"/>
              <a:ext cx="3108325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/>
                <a:t>maxCoin</a:t>
              </a:r>
              <a:r>
                <a:rPr lang="en-US" dirty="0"/>
                <a:t> can now call all the</a:t>
              </a:r>
            </a:p>
            <a:p>
              <a:r>
                <a:rPr lang="en-US" dirty="0"/>
                <a:t>methods of Coin</a:t>
              </a:r>
            </a:p>
          </p:txBody>
        </p:sp>
        <p:cxnSp>
          <p:nvCxnSpPr>
            <p:cNvPr id="6" name="Straight Arrow Connector 5"/>
            <p:cNvCxnSpPr>
              <a:stCxn id="73732" idx="1"/>
            </p:cNvCxnSpPr>
            <p:nvPr/>
          </p:nvCxnSpPr>
          <p:spPr>
            <a:xfrm rot="10800000" flipV="1">
              <a:off x="4419600" y="5581655"/>
              <a:ext cx="1447800" cy="571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2703" y="4554416"/>
            <a:ext cx="8387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/>
              <a:t>Answer:</a:t>
            </a:r>
            <a:r>
              <a:rPr lang="en-US" sz="2400" dirty="0"/>
              <a:t> No </a:t>
            </a:r>
            <a:r>
              <a:rPr lang="en-US" sz="2400" dirty="0">
                <a:cs typeface="Arial" charset="0"/>
              </a:rPr>
              <a:t>—</a:t>
            </a:r>
            <a:r>
              <a:rPr lang="en-US" sz="2400" dirty="0"/>
              <a:t> a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Coin</a:t>
            </a:r>
            <a:r>
              <a:rPr lang="en-US" sz="2400" dirty="0"/>
              <a:t> reference can be converted to a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Measurable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/>
              <a:t>reference, but if you attempt to cast that reference to a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BankAccount</a:t>
            </a:r>
            <a:r>
              <a:rPr lang="en-US" sz="2400" dirty="0"/>
              <a:t>, an exception occurs.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98585" y="1101965"/>
            <a:ext cx="8429626" cy="2871788"/>
            <a:chOff x="432" y="3408"/>
            <a:chExt cx="5310" cy="1809"/>
          </a:xfrm>
        </p:grpSpPr>
        <p:pic>
          <p:nvPicPr>
            <p:cNvPr id="7" name="Picture 4" descr="MCj0403965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3408"/>
              <a:ext cx="57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190" y="3530"/>
              <a:ext cx="4552" cy="1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400" dirty="0"/>
                <a:t>If both </a:t>
              </a:r>
              <a:r>
                <a:rPr lang="en-US" sz="2400" dirty="0" err="1">
                  <a:solidFill>
                    <a:srgbClr val="6E7069"/>
                  </a:solidFill>
                  <a:latin typeface="Courier New" pitchFamily="49" charset="0"/>
                  <a:cs typeface="Courier New" pitchFamily="49" charset="0"/>
                </a:rPr>
                <a:t>BankAccount</a:t>
              </a:r>
              <a:r>
                <a:rPr lang="en-US" sz="2400" dirty="0"/>
                <a:t> and </a:t>
              </a:r>
              <a:r>
                <a:rPr lang="en-US" sz="2400" dirty="0">
                  <a:solidFill>
                    <a:srgbClr val="6E7069"/>
                  </a:solidFill>
                  <a:latin typeface="Courier New" pitchFamily="49" charset="0"/>
                  <a:cs typeface="Courier New" pitchFamily="49" charset="0"/>
                </a:rPr>
                <a:t>Coin</a:t>
              </a:r>
              <a:r>
                <a:rPr lang="en-US" sz="2400" dirty="0"/>
                <a:t> implement the </a:t>
              </a:r>
              <a:r>
                <a:rPr lang="en-US" sz="2400" dirty="0">
                  <a:solidFill>
                    <a:srgbClr val="6E7069"/>
                  </a:solidFill>
                  <a:latin typeface="Courier New" pitchFamily="49" charset="0"/>
                  <a:cs typeface="Courier New" pitchFamily="49" charset="0"/>
                </a:rPr>
                <a:t>Measurable</a:t>
              </a:r>
              <a:r>
                <a:rPr lang="en-US" sz="2400" dirty="0"/>
                <a:t> interface, can a </a:t>
              </a:r>
              <a:r>
                <a:rPr lang="en-US" sz="2400" dirty="0">
                  <a:solidFill>
                    <a:srgbClr val="6E7069"/>
                  </a:solidFill>
                  <a:latin typeface="Courier New" pitchFamily="49" charset="0"/>
                  <a:cs typeface="Courier New" pitchFamily="49" charset="0"/>
                </a:rPr>
                <a:t>Coin</a:t>
              </a:r>
              <a:r>
                <a:rPr lang="en-US" sz="2400" dirty="0"/>
                <a:t> reference be converted to a </a:t>
              </a:r>
              <a:r>
                <a:rPr lang="en-US" sz="2400" dirty="0" err="1">
                  <a:solidFill>
                    <a:srgbClr val="6E7069"/>
                  </a:solidFill>
                  <a:latin typeface="Courier New" pitchFamily="49" charset="0"/>
                  <a:cs typeface="Courier New" pitchFamily="49" charset="0"/>
                </a:rPr>
                <a:t>BankAccount</a:t>
              </a:r>
              <a:r>
                <a:rPr lang="en-US" sz="2400" dirty="0"/>
                <a:t> reference? </a:t>
              </a:r>
            </a:p>
            <a:p>
              <a:pPr algn="l">
                <a:spcBef>
                  <a:spcPct val="50000"/>
                </a:spcBef>
              </a:pPr>
              <a:r>
                <a:rPr lang="en-US" sz="2400" dirty="0">
                  <a:solidFill>
                    <a:srgbClr val="6E7069"/>
                  </a:solidFill>
                  <a:latin typeface="Courier New" pitchFamily="49" charset="0"/>
                </a:rPr>
                <a:t>Coin x = new Coin(0.25, “quarter”);</a:t>
              </a:r>
            </a:p>
            <a:p>
              <a:pPr algn="l">
                <a:spcBef>
                  <a:spcPct val="50000"/>
                </a:spcBef>
              </a:pPr>
              <a:r>
                <a:rPr lang="en-US" sz="2400" dirty="0" err="1">
                  <a:solidFill>
                    <a:srgbClr val="6E7069"/>
                  </a:solidFill>
                  <a:latin typeface="Courier New" pitchFamily="49" charset="0"/>
                </a:rPr>
                <a:t>BankAccount</a:t>
              </a:r>
              <a:r>
                <a:rPr lang="en-US" sz="2400" dirty="0">
                  <a:solidFill>
                    <a:srgbClr val="6E7069"/>
                  </a:solidFill>
                  <a:latin typeface="Courier New" pitchFamily="49" charset="0"/>
                </a:rPr>
                <a:t> y = (</a:t>
              </a:r>
              <a:r>
                <a:rPr lang="en-US" sz="2400" dirty="0" err="1">
                  <a:solidFill>
                    <a:srgbClr val="6E7069"/>
                  </a:solidFill>
                  <a:latin typeface="Courier New" pitchFamily="49" charset="0"/>
                </a:rPr>
                <a:t>BankAccount</a:t>
              </a:r>
              <a:r>
                <a:rPr lang="en-US" sz="2400" dirty="0">
                  <a:solidFill>
                    <a:srgbClr val="6E7069"/>
                  </a:solidFill>
                  <a:latin typeface="Courier New" pitchFamily="49" charset="0"/>
                </a:rPr>
                <a:t>)((Measurable)x);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228600" y="1211263"/>
            <a:ext cx="8598877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28600" indent="-228600" algn="l">
              <a:buFontTx/>
              <a:buChar char="•"/>
            </a:pPr>
            <a:r>
              <a:rPr lang="en-US" sz="2400" dirty="0"/>
              <a:t>An interface variable holds a reference to the object of a class that implements the interface: </a:t>
            </a:r>
          </a:p>
          <a:p>
            <a:pPr marL="685800" lvl="1" indent="-228600" algn="l">
              <a:spcBef>
                <a:spcPts val="1200"/>
              </a:spcBef>
            </a:pPr>
            <a:r>
              <a:rPr lang="en-US" sz="2400" dirty="0">
                <a:latin typeface="Courier New" pitchFamily="49" charset="0"/>
              </a:rPr>
              <a:t>	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Measurable </a:t>
            </a: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</a:rPr>
              <a:t>meas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;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br>
              <a:rPr lang="en-US" sz="2400" dirty="0">
                <a:solidFill>
                  <a:srgbClr val="6E7069"/>
                </a:solidFill>
              </a:rPr>
            </a:b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</a:rPr>
              <a:t>meas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 = new </a:t>
            </a: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</a:rPr>
              <a:t>BankAccount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(10000); </a:t>
            </a:r>
            <a:br>
              <a:rPr lang="en-US" sz="20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</a:rPr>
              <a:t>meas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 = new Coin(0.1, "dime");</a:t>
            </a:r>
          </a:p>
          <a:p>
            <a:pPr marL="228600" indent="-228600" algn="l">
              <a:spcBef>
                <a:spcPct val="50000"/>
              </a:spcBef>
            </a:pPr>
            <a:r>
              <a:rPr lang="en-US" sz="2400" dirty="0"/>
              <a:t>	Note that the object to which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meas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400" dirty="0"/>
              <a:t>refers doesn’t have type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Measurable</a:t>
            </a:r>
            <a:r>
              <a:rPr lang="en-US" sz="2400" dirty="0"/>
              <a:t>; the type of the object is some class that </a:t>
            </a:r>
            <a:r>
              <a:rPr lang="en-US" sz="2400" dirty="0">
                <a:solidFill>
                  <a:srgbClr val="FF0000"/>
                </a:solidFill>
              </a:rPr>
              <a:t>implements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Measurable</a:t>
            </a:r>
            <a:r>
              <a:rPr lang="en-US" sz="2400" dirty="0"/>
              <a:t> interface 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From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meas</a:t>
            </a:r>
            <a:r>
              <a:rPr lang="en-US" sz="2400" dirty="0"/>
              <a:t> you can call any of the interface methods: </a:t>
            </a:r>
          </a:p>
          <a:p>
            <a:pPr marL="685800" lvl="1" indent="-228600" algn="l">
              <a:spcBef>
                <a:spcPct val="50000"/>
              </a:spcBef>
            </a:pPr>
            <a:r>
              <a:rPr lang="en-US" sz="2400" dirty="0">
                <a:latin typeface="Courier New" pitchFamily="49" charset="0"/>
              </a:rPr>
              <a:t>	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double m = </a:t>
            </a: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</a:rPr>
              <a:t>meas.getMeasure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();</a:t>
            </a:r>
            <a:r>
              <a:rPr lang="en-US" sz="2000" dirty="0"/>
              <a:t> </a:t>
            </a:r>
          </a:p>
        </p:txBody>
      </p:sp>
      <p:sp>
        <p:nvSpPr>
          <p:cNvPr id="77827" name="Text Box 4"/>
          <p:cNvSpPr txBox="1">
            <a:spLocks noChangeArrowheads="1"/>
          </p:cNvSpPr>
          <p:nvPr/>
        </p:nvSpPr>
        <p:spPr bwMode="auto">
          <a:xfrm>
            <a:off x="0" y="304800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latin typeface="Lucida Sans" pitchFamily="34" charset="0"/>
              </a:rPr>
              <a:t>Polymorphism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316522" y="1093425"/>
            <a:ext cx="8510955" cy="434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28600" indent="-228600" algn="l">
              <a:buFontTx/>
              <a:buChar char="•"/>
            </a:pPr>
            <a:r>
              <a:rPr lang="en-US" sz="2400" dirty="0"/>
              <a:t>When the virtual machine calls an instance method, it locates the method of the implicit parameter's class — called </a:t>
            </a:r>
            <a:r>
              <a:rPr lang="en-US" sz="2400" i="1" dirty="0">
                <a:solidFill>
                  <a:srgbClr val="FF0000"/>
                </a:solidFill>
              </a:rPr>
              <a:t>dynamic method lookup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If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meas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/>
              <a:t>refers to a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BankAccount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/>
              <a:t>object, then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meas.getMeasure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2400" dirty="0"/>
              <a:t>calls the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BankAccount.getMeasure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/>
              <a:t>method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If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meas</a:t>
            </a:r>
            <a:r>
              <a:rPr lang="en-US" sz="2400" dirty="0"/>
              <a:t> refers to a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Coin</a:t>
            </a:r>
            <a:r>
              <a:rPr lang="en-US" sz="2400" dirty="0"/>
              <a:t> object, then method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Coin.getMeasure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/>
              <a:t>is called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Polymorphism denotes the ability to treat objects with differences in behavior in a uniform way</a:t>
            </a:r>
          </a:p>
        </p:txBody>
      </p:sp>
      <p:sp>
        <p:nvSpPr>
          <p:cNvPr id="79875" name="Text Box 4"/>
          <p:cNvSpPr txBox="1">
            <a:spLocks noChangeArrowheads="1"/>
          </p:cNvSpPr>
          <p:nvPr/>
        </p:nvSpPr>
        <p:spPr bwMode="auto">
          <a:xfrm>
            <a:off x="0" y="304800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latin typeface="Lucida Sans" pitchFamily="34" charset="0"/>
              </a:rPr>
              <a:t>Polymorphism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Using the Java Interface Iterator</a:t>
            </a:r>
          </a:p>
        </p:txBody>
      </p:sp>
      <p:sp>
        <p:nvSpPr>
          <p:cNvPr id="70" name="FIGURE J4-3 The effect of the iterator methods hasNext and next on a lis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93192">
              <a:defRPr sz="1892"/>
            </a:pPr>
            <a:r>
              <a:t>FIGURE J4-3 The effect of the iterator methods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hasNext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t> on a list</a:t>
            </a:r>
          </a:p>
        </p:txBody>
      </p:sp>
      <p:pic>
        <p:nvPicPr>
          <p:cNvPr id="71" name="Five blocks containing the same list as follows. Jamie, Joey, and Rachel. Each block determines the position of an iterator cursor when, has Next or next methods are performed.&#10;" descr="Five blocks containing the same list as follows. Jamie, Joey, and Rachel. Each block determines the position of an iterator cursor when, has Next or next methods are performed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4874" y="1006812"/>
            <a:ext cx="4902687" cy="4844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1239520" y="878066"/>
            <a:ext cx="6939280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Would the following code segment compile? </a:t>
            </a:r>
          </a:p>
          <a:p>
            <a:pPr algn="l">
              <a:spcBef>
                <a:spcPct val="50000"/>
              </a:spcBef>
            </a:pPr>
            <a:r>
              <a:rPr lang="en-US" sz="2400" dirty="0"/>
              <a:t>	</a:t>
            </a: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DataSet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 data = new </a:t>
            </a: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DataSet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algn="l"/>
            <a:r>
              <a:rPr lang="en-US" sz="20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data.add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BankAccount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(1000));</a:t>
            </a:r>
          </a:p>
          <a:p>
            <a:pPr algn="l"/>
            <a:r>
              <a:rPr lang="en-US" sz="20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data.add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(new Coin(0.1, "dime"));</a:t>
            </a:r>
          </a:p>
          <a:p>
            <a:pPr algn="l"/>
            <a:r>
              <a:rPr lang="en-US" sz="20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data.getAverage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 lvl="1" algn="l">
              <a:spcBef>
                <a:spcPct val="50000"/>
              </a:spcBef>
            </a:pPr>
            <a:r>
              <a:rPr lang="en-US" sz="2400" b="1" dirty="0"/>
              <a:t>Answer:</a:t>
            </a:r>
            <a:r>
              <a:rPr lang="en-US" sz="2400" dirty="0"/>
              <a:t> Yes, however it doesn’t make much sense to find the average of a </a:t>
            </a:r>
            <a:r>
              <a:rPr lang="en-US" sz="2400" dirty="0" err="1"/>
              <a:t>BankAccount</a:t>
            </a:r>
            <a:r>
              <a:rPr lang="en-US" sz="2400" dirty="0"/>
              <a:t> and a Coin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402080" y="4109720"/>
            <a:ext cx="4789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an example of polymorphism</a:t>
            </a:r>
          </a:p>
        </p:txBody>
      </p:sp>
      <p:sp>
        <p:nvSpPr>
          <p:cNvPr id="5" name="Rectangle 4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298938" y="1113377"/>
            <a:ext cx="8563708" cy="437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28600" indent="-228600" algn="l">
              <a:buFontTx/>
              <a:buChar char="•"/>
            </a:pPr>
            <a:r>
              <a:rPr lang="en-US" sz="2400" dirty="0"/>
              <a:t>Limitations of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Measurable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400" dirty="0"/>
              <a:t>interface: </a:t>
            </a:r>
          </a:p>
          <a:p>
            <a:pPr marL="685800" lvl="1" indent="-228600" algn="l">
              <a:spcBef>
                <a:spcPts val="1200"/>
              </a:spcBef>
              <a:buFontTx/>
              <a:buChar char="•"/>
            </a:pPr>
            <a:r>
              <a:rPr lang="en-US" sz="2000" i="1" dirty="0"/>
              <a:t>Can add </a:t>
            </a:r>
            <a:r>
              <a:rPr lang="en-US" sz="2000" i="1" dirty="0">
                <a:solidFill>
                  <a:srgbClr val="6E7069"/>
                </a:solidFill>
                <a:latin typeface="Courier New" pitchFamily="49" charset="0"/>
              </a:rPr>
              <a:t>Measurable</a:t>
            </a:r>
            <a:r>
              <a:rPr lang="en-US" sz="2000" i="1" dirty="0">
                <a:solidFill>
                  <a:srgbClr val="6E7069"/>
                </a:solidFill>
              </a:rPr>
              <a:t> </a:t>
            </a:r>
            <a:r>
              <a:rPr lang="en-US" sz="2000" i="1" dirty="0"/>
              <a:t>interface only to classes under your control </a:t>
            </a:r>
          </a:p>
          <a:p>
            <a:pPr marL="685800" lvl="1" indent="-228600" algn="l">
              <a:spcBef>
                <a:spcPts val="1200"/>
              </a:spcBef>
              <a:buFontTx/>
              <a:buChar char="•"/>
            </a:pPr>
            <a:r>
              <a:rPr lang="en-US" sz="2000" i="1" dirty="0"/>
              <a:t>Can measure an object in </a:t>
            </a:r>
            <a:r>
              <a:rPr lang="en-US" sz="2000" i="1" dirty="0">
                <a:solidFill>
                  <a:srgbClr val="FF0000"/>
                </a:solidFill>
              </a:rPr>
              <a:t>only one way</a:t>
            </a:r>
          </a:p>
          <a:p>
            <a:pPr marL="685800" lvl="1" indent="-228600" algn="l">
              <a:spcBef>
                <a:spcPts val="1200"/>
              </a:spcBef>
              <a:buFontTx/>
              <a:buChar char="•"/>
            </a:pPr>
            <a:r>
              <a:rPr lang="en-US" sz="2000" i="1" dirty="0"/>
              <a:t>E.g., cannot analyze a set of savings accounts both by bank balance and by interest rate 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b="1" dirty="0"/>
              <a:t>Callback:</a:t>
            </a:r>
            <a:r>
              <a:rPr lang="en-US" sz="2400" dirty="0"/>
              <a:t> a mechanism for specifying code that is executed at a later time (</a:t>
            </a:r>
            <a:r>
              <a:rPr lang="en-US" sz="2400" i="1" dirty="0"/>
              <a:t>a mechanism for adding functionality to a class that you don’t have implementation control of</a:t>
            </a:r>
            <a:r>
              <a:rPr lang="en-US" sz="2400" dirty="0"/>
              <a:t>)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In previous </a:t>
            </a:r>
            <a:r>
              <a:rPr lang="en-US" sz="2400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400" dirty="0"/>
              <a:t>implementation, responsibility of measuring lies with the added </a:t>
            </a:r>
            <a:r>
              <a:rPr lang="en-US" sz="2400" dirty="0">
                <a:solidFill>
                  <a:srgbClr val="FF0000"/>
                </a:solidFill>
              </a:rPr>
              <a:t>objects</a:t>
            </a:r>
            <a:r>
              <a:rPr lang="en-US" sz="2400" dirty="0"/>
              <a:t> themselves </a:t>
            </a:r>
          </a:p>
        </p:txBody>
      </p:sp>
      <p:sp>
        <p:nvSpPr>
          <p:cNvPr id="83971" name="Text Box 4"/>
          <p:cNvSpPr txBox="1">
            <a:spLocks noChangeArrowheads="1"/>
          </p:cNvSpPr>
          <p:nvPr/>
        </p:nvSpPr>
        <p:spPr bwMode="auto">
          <a:xfrm>
            <a:off x="0" y="304800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latin typeface="Lucida Sans" pitchFamily="34" charset="0"/>
              </a:rPr>
              <a:t>Using Interfaces for Callbacks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3"/>
          <p:cNvSpPr>
            <a:spLocks noChangeArrowheads="1"/>
          </p:cNvSpPr>
          <p:nvPr/>
        </p:nvSpPr>
        <p:spPr bwMode="auto">
          <a:xfrm>
            <a:off x="386862" y="1044240"/>
            <a:ext cx="8475784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 Alternative: Hand the </a:t>
            </a:r>
            <a:r>
              <a:rPr lang="en-US" sz="2400" dirty="0">
                <a:solidFill>
                  <a:srgbClr val="FF0000"/>
                </a:solidFill>
              </a:rPr>
              <a:t>object </a:t>
            </a:r>
            <a:r>
              <a:rPr lang="en-US" sz="2400" dirty="0"/>
              <a:t>to be measured to a </a:t>
            </a:r>
            <a:r>
              <a:rPr lang="en-US" sz="2400" dirty="0">
                <a:solidFill>
                  <a:srgbClr val="FF0000"/>
                </a:solidFill>
              </a:rPr>
              <a:t>method of an interface</a:t>
            </a:r>
            <a:r>
              <a:rPr lang="en-US" sz="2400" dirty="0"/>
              <a:t>:</a:t>
            </a:r>
          </a:p>
          <a:p>
            <a:pPr marL="685800" lvl="1" indent="-228600" algn="l">
              <a:spcBef>
                <a:spcPct val="50000"/>
              </a:spcBef>
            </a:pPr>
            <a:r>
              <a:rPr lang="en-US" sz="2400" dirty="0">
                <a:latin typeface="Courier New" pitchFamily="49" charset="0"/>
              </a:rPr>
              <a:t>	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public interface Measurer </a:t>
            </a:r>
            <a:br>
              <a:rPr lang="en-US" sz="20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000" dirty="0">
                <a:solidFill>
                  <a:srgbClr val="6E7069"/>
                </a:solidFill>
                <a:latin typeface="Courier New" pitchFamily="49" charset="0"/>
              </a:rPr>
              <a:t> 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{ </a:t>
            </a:r>
            <a:br>
              <a:rPr lang="en-US" sz="20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000" dirty="0">
                <a:solidFill>
                  <a:srgbClr val="6E7069"/>
                </a:solidFill>
                <a:latin typeface="Courier New" pitchFamily="49" charset="0"/>
              </a:rPr>
              <a:t> 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   double measure(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Object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6E7069"/>
                </a:solidFill>
                <a:latin typeface="Courier New" pitchFamily="49" charset="0"/>
              </a:rPr>
              <a:t>anObject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); </a:t>
            </a:r>
            <a:br>
              <a:rPr lang="en-US" sz="20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000" dirty="0">
                <a:solidFill>
                  <a:srgbClr val="6E7069"/>
                </a:solidFill>
                <a:latin typeface="Courier New" pitchFamily="49" charset="0"/>
              </a:rPr>
              <a:t> </a:t>
            </a:r>
            <a:r>
              <a:rPr lang="en-US" sz="2000" dirty="0">
                <a:solidFill>
                  <a:srgbClr val="6E7069"/>
                </a:solidFill>
                <a:latin typeface="Courier New" pitchFamily="49" charset="0"/>
              </a:rPr>
              <a:t>}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Object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400" dirty="0"/>
              <a:t>is the “lowest common denominator” of all classes</a:t>
            </a:r>
          </a:p>
          <a:p>
            <a:pPr marL="685800" lvl="1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All objects “inherit” from the Object class.  All objects are “related” through the Object class.  All classes have some common methods that they “inherit” from the Object class. </a:t>
            </a:r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0" y="304800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latin typeface="Lucida Sans" pitchFamily="34" charset="0"/>
              </a:rPr>
              <a:t>Using Interfaces for Callbacks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263769" y="884551"/>
            <a:ext cx="8598878" cy="572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30188" lvl="1" indent="-230188" algn="l">
              <a:buFont typeface="Arial" charset="0"/>
              <a:buChar char="•"/>
            </a:pPr>
            <a:r>
              <a:rPr lang="en-US" sz="2400" dirty="0"/>
              <a:t>The code that makes the call to the callback receives an object of the class that implements this interface:</a:t>
            </a:r>
          </a:p>
          <a:p>
            <a:pPr marL="687388" lvl="2" indent="-230188" algn="l">
              <a:spcBef>
                <a:spcPts val="1200"/>
              </a:spcBef>
            </a:pPr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public </a:t>
            </a:r>
            <a:r>
              <a:rPr lang="en-US" sz="1600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(Measurer </a:t>
            </a:r>
            <a:r>
              <a:rPr lang="en-US" sz="1600" dirty="0" err="1">
                <a:solidFill>
                  <a:srgbClr val="6E7069"/>
                </a:solidFill>
                <a:latin typeface="Courier New" pitchFamily="49" charset="0"/>
              </a:rPr>
              <a:t>aMeasurer</a:t>
            </a:r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)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{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   sum = 0;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   count = 0;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   maximum = null;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   measurer = </a:t>
            </a:r>
            <a:r>
              <a:rPr lang="en-US" sz="1600" dirty="0" err="1">
                <a:solidFill>
                  <a:srgbClr val="6E7069"/>
                </a:solidFill>
                <a:latin typeface="Courier New" pitchFamily="49" charset="0"/>
              </a:rPr>
              <a:t>aMeasurer</a:t>
            </a:r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; // Measurer instance variable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}</a:t>
            </a:r>
          </a:p>
          <a:p>
            <a:pPr marL="230188" lvl="1" indent="-230188" algn="l">
              <a:spcBef>
                <a:spcPts val="1200"/>
              </a:spcBef>
              <a:buFont typeface="Arial" charset="0"/>
              <a:buChar char="•"/>
            </a:pPr>
            <a:r>
              <a:rPr lang="en-US" sz="2400" dirty="0"/>
              <a:t>The measurer instance variable carries out the measurements:</a:t>
            </a:r>
          </a:p>
          <a:p>
            <a:pPr marL="687388" lvl="2" indent="-230188" algn="l">
              <a:spcBef>
                <a:spcPts val="1200"/>
              </a:spcBef>
            </a:pPr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public void add(Object x)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{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   sum = sum + </a:t>
            </a:r>
            <a:r>
              <a:rPr lang="en-US" sz="1600" dirty="0" err="1">
                <a:solidFill>
                  <a:srgbClr val="0057C1"/>
                </a:solidFill>
                <a:latin typeface="Courier New" pitchFamily="49" charset="0"/>
              </a:rPr>
              <a:t>measurer.measure</a:t>
            </a:r>
            <a:r>
              <a:rPr lang="en-US" sz="1600" dirty="0">
                <a:solidFill>
                  <a:srgbClr val="0057C1"/>
                </a:solidFill>
                <a:latin typeface="Courier New" pitchFamily="49" charset="0"/>
              </a:rPr>
              <a:t>(x)</a:t>
            </a:r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; 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   if (count == 0 || </a:t>
            </a:r>
            <a:r>
              <a:rPr lang="en-US" sz="1600" dirty="0" err="1">
                <a:solidFill>
                  <a:srgbClr val="0057C1"/>
                </a:solidFill>
                <a:latin typeface="Courier New" pitchFamily="49" charset="0"/>
              </a:rPr>
              <a:t>measurer.measure</a:t>
            </a:r>
            <a:r>
              <a:rPr lang="en-US" sz="1600" dirty="0">
                <a:solidFill>
                  <a:srgbClr val="0057C1"/>
                </a:solidFill>
                <a:latin typeface="Courier New" pitchFamily="49" charset="0"/>
              </a:rPr>
              <a:t>(maximum) &lt; </a:t>
            </a:r>
            <a:r>
              <a:rPr lang="en-US" sz="1600" dirty="0" err="1">
                <a:solidFill>
                  <a:srgbClr val="0057C1"/>
                </a:solidFill>
                <a:latin typeface="Courier New" pitchFamily="49" charset="0"/>
              </a:rPr>
              <a:t>measurer.measure</a:t>
            </a:r>
            <a:r>
              <a:rPr lang="en-US" sz="1600" dirty="0">
                <a:solidFill>
                  <a:srgbClr val="0057C1"/>
                </a:solidFill>
                <a:latin typeface="Courier New" pitchFamily="49" charset="0"/>
              </a:rPr>
              <a:t>(x)</a:t>
            </a:r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)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      maximum = x; 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   count++;</a:t>
            </a:r>
          </a:p>
          <a:p>
            <a:pPr marL="687388" lvl="2" indent="-230188" algn="l"/>
            <a:r>
              <a:rPr lang="en-US" sz="1600" dirty="0">
                <a:solidFill>
                  <a:srgbClr val="6E7069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86019" name="Text Box 4"/>
          <p:cNvSpPr txBox="1">
            <a:spLocks noChangeArrowheads="1"/>
          </p:cNvSpPr>
          <p:nvPr/>
        </p:nvSpPr>
        <p:spPr bwMode="auto">
          <a:xfrm>
            <a:off x="0" y="304800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latin typeface="Lucida Sans" pitchFamily="34" charset="0"/>
              </a:rPr>
              <a:t>Using Interfaces for Callbacks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0" y="1007195"/>
            <a:ext cx="9144000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228600" indent="-228600" algn="l">
              <a:buFontTx/>
              <a:buChar char="•"/>
            </a:pPr>
            <a:r>
              <a:rPr lang="en-US" sz="2400" dirty="0"/>
              <a:t>A specific callback is obtained by </a:t>
            </a:r>
            <a:r>
              <a:rPr lang="en-US" sz="2400" dirty="0">
                <a:solidFill>
                  <a:srgbClr val="FF0000"/>
                </a:solidFill>
              </a:rPr>
              <a:t>implementing the Measurer interface</a:t>
            </a:r>
            <a:r>
              <a:rPr lang="en-US" sz="2400" dirty="0"/>
              <a:t>: </a:t>
            </a:r>
          </a:p>
          <a:p>
            <a:pPr marL="228600" indent="-228600" algn="l">
              <a:spcBef>
                <a:spcPts val="1200"/>
              </a:spcBef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RectangleMeasurer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implements Measurer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{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public double measure(Object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anObject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)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{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   Rectangle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aRectangle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= (Rectangle)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anObject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   double area =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aRectangle.getWidth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() *  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     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aRectangle.getHeight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();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   return area;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  }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}</a:t>
            </a:r>
            <a:r>
              <a:rPr lang="en-US" dirty="0">
                <a:solidFill>
                  <a:srgbClr val="6E7069"/>
                </a:solidFill>
              </a:rPr>
              <a:t> </a:t>
            </a:r>
            <a:endParaRPr lang="en-US" sz="2400" dirty="0"/>
          </a:p>
          <a:p>
            <a:pPr marL="228600" indent="-228600" algn="l">
              <a:spcBef>
                <a:spcPct val="50000"/>
              </a:spcBef>
              <a:buFontTx/>
              <a:buChar char="•"/>
            </a:pPr>
            <a:r>
              <a:rPr lang="en-US" sz="2400" dirty="0"/>
              <a:t>Must cast from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Object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Rectangle</a:t>
            </a:r>
            <a:r>
              <a:rPr lang="en-US" sz="2400" dirty="0"/>
              <a:t>:</a:t>
            </a:r>
          </a:p>
          <a:p>
            <a:pPr marL="228600" indent="-228600" algn="l">
              <a:spcBef>
                <a:spcPct val="50000"/>
              </a:spcBef>
            </a:pPr>
            <a:r>
              <a:rPr lang="en-US" sz="2400" dirty="0">
                <a:latin typeface="Courier New" pitchFamily="49" charset="0"/>
              </a:rPr>
              <a:t>	</a:t>
            </a:r>
            <a:endParaRPr lang="en-US" sz="2000" dirty="0">
              <a:solidFill>
                <a:srgbClr val="6E7069"/>
              </a:solidFill>
              <a:latin typeface="Courier New" pitchFamily="49" charset="0"/>
            </a:endParaRPr>
          </a:p>
        </p:txBody>
      </p:sp>
      <p:sp>
        <p:nvSpPr>
          <p:cNvPr id="87043" name="Text Box 4"/>
          <p:cNvSpPr txBox="1">
            <a:spLocks noChangeArrowheads="1"/>
          </p:cNvSpPr>
          <p:nvPr/>
        </p:nvSpPr>
        <p:spPr bwMode="auto">
          <a:xfrm>
            <a:off x="0" y="304800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latin typeface="Lucida Sans" pitchFamily="34" charset="0"/>
              </a:rPr>
              <a:t>Using Interfaces for Callbacks</a:t>
            </a: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410308" y="5627687"/>
            <a:ext cx="510540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public interface Measurer </a:t>
            </a:r>
            <a:br>
              <a:rPr lang="en-US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90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{ </a:t>
            </a:r>
            <a:br>
              <a:rPr lang="en-US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90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   double measure(Object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</a:rPr>
              <a:t>anObject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); </a:t>
            </a:r>
            <a:br>
              <a:rPr lang="en-US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90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765431" y="2919046"/>
            <a:ext cx="4122982" cy="3323492"/>
            <a:chOff x="4765386" y="2919046"/>
            <a:chExt cx="4123195" cy="3323492"/>
          </a:xfrm>
        </p:grpSpPr>
        <p:sp>
          <p:nvSpPr>
            <p:cNvPr id="87046" name="TextBox 4"/>
            <p:cNvSpPr txBox="1">
              <a:spLocks noChangeArrowheads="1"/>
            </p:cNvSpPr>
            <p:nvPr/>
          </p:nvSpPr>
          <p:spPr bwMode="auto">
            <a:xfrm>
              <a:off x="6934200" y="3886200"/>
              <a:ext cx="195438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These signatures</a:t>
              </a:r>
            </a:p>
            <a:p>
              <a:r>
                <a:rPr lang="en-US">
                  <a:solidFill>
                    <a:srgbClr val="FF0000"/>
                  </a:solidFill>
                </a:rPr>
                <a:t>must </a:t>
              </a:r>
              <a:r>
                <a:rPr lang="en-US"/>
                <a:t>match</a:t>
              </a:r>
            </a:p>
          </p:txBody>
        </p:sp>
        <p:cxnSp>
          <p:nvCxnSpPr>
            <p:cNvPr id="7" name="Straight Arrow Connector 6"/>
            <p:cNvCxnSpPr>
              <a:stCxn id="87046" idx="1"/>
            </p:cNvCxnSpPr>
            <p:nvPr/>
          </p:nvCxnSpPr>
          <p:spPr>
            <a:xfrm flipH="1">
              <a:off x="4765386" y="4209366"/>
              <a:ext cx="2168814" cy="20331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87046" idx="1"/>
            </p:cNvCxnSpPr>
            <p:nvPr/>
          </p:nvCxnSpPr>
          <p:spPr>
            <a:xfrm flipH="1" flipV="1">
              <a:off x="5855688" y="2919046"/>
              <a:ext cx="1078512" cy="12903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0" y="580290"/>
            <a:ext cx="9144000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228600" indent="-228600" algn="l">
              <a:spcBef>
                <a:spcPct val="50000"/>
              </a:spcBef>
            </a:pPr>
            <a:r>
              <a:rPr lang="en-US" sz="2000" dirty="0"/>
              <a:t>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Measurer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m = new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RectangleMeasurer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();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 data = new </a:t>
            </a: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(m);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data.add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(new Rectangle(5, 10, 20, 30)); </a:t>
            </a:r>
            <a:br>
              <a:rPr lang="en-US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dirty="0" err="1">
                <a:solidFill>
                  <a:srgbClr val="6E7069"/>
                </a:solidFill>
                <a:latin typeface="Courier New" pitchFamily="49" charset="0"/>
              </a:rPr>
              <a:t>data.add</a:t>
            </a:r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(new Rectangle(10, 20, 30, 40)); </a:t>
            </a:r>
          </a:p>
          <a:p>
            <a:pPr marL="228600" indent="-228600" algn="l"/>
            <a:r>
              <a:rPr lang="en-US" dirty="0">
                <a:solidFill>
                  <a:srgbClr val="6E7069"/>
                </a:solidFill>
                <a:latin typeface="Courier New" pitchFamily="49" charset="0"/>
              </a:rPr>
              <a:t>	...              </a:t>
            </a:r>
          </a:p>
        </p:txBody>
      </p:sp>
      <p:sp>
        <p:nvSpPr>
          <p:cNvPr id="88068" name="Rectangle 3"/>
          <p:cNvSpPr>
            <a:spLocks noChangeArrowheads="1"/>
          </p:cNvSpPr>
          <p:nvPr/>
        </p:nvSpPr>
        <p:spPr bwMode="auto">
          <a:xfrm>
            <a:off x="152400" y="2133600"/>
            <a:ext cx="8686800" cy="252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87388" lvl="2" indent="-230188" algn="l">
              <a:lnSpc>
                <a:spcPts val="1500"/>
              </a:lnSpc>
              <a:spcBef>
                <a:spcPts val="1200"/>
              </a:spcBef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public </a:t>
            </a:r>
            <a:r>
              <a:rPr lang="en-US" sz="1400" dirty="0" err="1">
                <a:solidFill>
                  <a:srgbClr val="6E7069"/>
                </a:solidFill>
                <a:latin typeface="Courier New" pitchFamily="49" charset="0"/>
              </a:rPr>
              <a:t>DataSet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ourier New" pitchFamily="49" charset="0"/>
              </a:rPr>
              <a:t>Measurer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</a:t>
            </a:r>
            <a:r>
              <a:rPr lang="en-US" sz="1400" dirty="0" err="1">
                <a:solidFill>
                  <a:srgbClr val="6E7069"/>
                </a:solidFill>
                <a:latin typeface="Courier New" pitchFamily="49" charset="0"/>
              </a:rPr>
              <a:t>aMeasurer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)</a:t>
            </a:r>
          </a:p>
          <a:p>
            <a:pPr marL="687388" lvl="2" indent="-230188" algn="l">
              <a:lnSpc>
                <a:spcPts val="1500"/>
              </a:lnSpc>
              <a:spcBef>
                <a:spcPts val="1200"/>
              </a:spcBef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{  measurer = </a:t>
            </a:r>
            <a:r>
              <a:rPr lang="en-US" sz="1400" dirty="0" err="1">
                <a:solidFill>
                  <a:srgbClr val="6E7069"/>
                </a:solidFill>
                <a:latin typeface="Courier New" pitchFamily="49" charset="0"/>
              </a:rPr>
              <a:t>aMeasurer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; </a:t>
            </a:r>
          </a:p>
          <a:p>
            <a:pPr marL="687388" lvl="2" indent="-230188" algn="l">
              <a:lnSpc>
                <a:spcPts val="1500"/>
              </a:lnSpc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. . .</a:t>
            </a:r>
          </a:p>
          <a:p>
            <a:pPr marL="687388" lvl="2" indent="-230188" algn="l">
              <a:lnSpc>
                <a:spcPts val="1500"/>
              </a:lnSpc>
              <a:spcBef>
                <a:spcPts val="1200"/>
              </a:spcBef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public void add(Object x)</a:t>
            </a:r>
          </a:p>
          <a:p>
            <a:pPr marL="687388" lvl="2" indent="-230188" algn="l">
              <a:lnSpc>
                <a:spcPts val="1500"/>
              </a:lnSpc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{</a:t>
            </a:r>
          </a:p>
          <a:p>
            <a:pPr marL="687388" lvl="2" indent="-230188" algn="l">
              <a:lnSpc>
                <a:spcPts val="1500"/>
              </a:lnSpc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   sum = sum + </a:t>
            </a:r>
            <a:r>
              <a:rPr lang="en-US" sz="1400" dirty="0" err="1">
                <a:solidFill>
                  <a:srgbClr val="0057C1"/>
                </a:solidFill>
                <a:latin typeface="Courier New" pitchFamily="49" charset="0"/>
              </a:rPr>
              <a:t>measurer.measure</a:t>
            </a:r>
            <a:r>
              <a:rPr lang="en-US" sz="1400" dirty="0">
                <a:solidFill>
                  <a:srgbClr val="0057C1"/>
                </a:solidFill>
                <a:latin typeface="Courier New" pitchFamily="49" charset="0"/>
              </a:rPr>
              <a:t>(x)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; </a:t>
            </a:r>
          </a:p>
          <a:p>
            <a:pPr marL="687388" lvl="2" indent="-230188" algn="l">
              <a:lnSpc>
                <a:spcPts val="1500"/>
              </a:lnSpc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   if (count == 0 || </a:t>
            </a:r>
            <a:r>
              <a:rPr lang="en-US" sz="1400" dirty="0" err="1">
                <a:solidFill>
                  <a:srgbClr val="0057C1"/>
                </a:solidFill>
                <a:latin typeface="Courier New" pitchFamily="49" charset="0"/>
              </a:rPr>
              <a:t>measurer.measure</a:t>
            </a:r>
            <a:r>
              <a:rPr lang="en-US" sz="1400" dirty="0">
                <a:solidFill>
                  <a:srgbClr val="0057C1"/>
                </a:solidFill>
                <a:latin typeface="Courier New" pitchFamily="49" charset="0"/>
              </a:rPr>
              <a:t>(maximum) &lt; </a:t>
            </a:r>
            <a:r>
              <a:rPr lang="en-US" sz="1400" dirty="0" err="1">
                <a:solidFill>
                  <a:srgbClr val="0057C1"/>
                </a:solidFill>
                <a:latin typeface="Courier New" pitchFamily="49" charset="0"/>
              </a:rPr>
              <a:t>measurer.measure</a:t>
            </a:r>
            <a:r>
              <a:rPr lang="en-US" sz="1400" dirty="0">
                <a:solidFill>
                  <a:srgbClr val="0057C1"/>
                </a:solidFill>
                <a:latin typeface="Courier New" pitchFamily="49" charset="0"/>
              </a:rPr>
              <a:t>(x)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)</a:t>
            </a:r>
          </a:p>
          <a:p>
            <a:pPr marL="687388" lvl="2" indent="-230188" algn="l">
              <a:lnSpc>
                <a:spcPts val="1500"/>
              </a:lnSpc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   maximum = x; </a:t>
            </a:r>
          </a:p>
          <a:p>
            <a:pPr marL="687388" lvl="2" indent="-230188" algn="l">
              <a:lnSpc>
                <a:spcPts val="1500"/>
              </a:lnSpc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   count++;</a:t>
            </a:r>
          </a:p>
          <a:p>
            <a:pPr marL="687388" lvl="2" indent="-230188" algn="l">
              <a:lnSpc>
                <a:spcPts val="1500"/>
              </a:lnSpc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}</a:t>
            </a:r>
          </a:p>
          <a:p>
            <a:pPr marL="687388" lvl="2" indent="-230188" algn="l">
              <a:lnSpc>
                <a:spcPts val="1500"/>
              </a:lnSpc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88069" name="Rectangle 4"/>
          <p:cNvSpPr>
            <a:spLocks noChangeArrowheads="1"/>
          </p:cNvSpPr>
          <p:nvPr/>
        </p:nvSpPr>
        <p:spPr bwMode="auto">
          <a:xfrm>
            <a:off x="152400" y="4777155"/>
            <a:ext cx="8839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l">
              <a:spcBef>
                <a:spcPts val="1200"/>
              </a:spcBef>
            </a:pPr>
            <a:r>
              <a:rPr lang="en-US" sz="1400" dirty="0">
                <a:solidFill>
                  <a:srgbClr val="6E7069"/>
                </a:solidFill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sz="1400" dirty="0" err="1">
                <a:solidFill>
                  <a:srgbClr val="6E7069"/>
                </a:solidFill>
                <a:latin typeface="Courier New" pitchFamily="49" charset="0"/>
              </a:rPr>
              <a:t>RectangleMeasurer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implements </a:t>
            </a:r>
            <a:r>
              <a:rPr lang="en-US" sz="1400" dirty="0">
                <a:solidFill>
                  <a:srgbClr val="FF0000"/>
                </a:solidFill>
                <a:latin typeface="Courier New" pitchFamily="49" charset="0"/>
              </a:rPr>
              <a:t>Measurer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</a:t>
            </a:r>
            <a:br>
              <a:rPr lang="en-US" sz="14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{ </a:t>
            </a:r>
            <a:br>
              <a:rPr lang="en-US" sz="14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public double measure(Object </a:t>
            </a:r>
            <a:r>
              <a:rPr lang="en-US" sz="1400" dirty="0" err="1">
                <a:solidFill>
                  <a:srgbClr val="6E7069"/>
                </a:solidFill>
                <a:latin typeface="Courier New" pitchFamily="49" charset="0"/>
              </a:rPr>
              <a:t>anObject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) </a:t>
            </a:r>
            <a:br>
              <a:rPr lang="en-US" sz="14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{ </a:t>
            </a:r>
            <a:br>
              <a:rPr lang="en-US" sz="14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   Rectangle </a:t>
            </a:r>
            <a:r>
              <a:rPr lang="en-US" sz="1400" dirty="0" err="1">
                <a:solidFill>
                  <a:srgbClr val="6E7069"/>
                </a:solidFill>
                <a:latin typeface="Courier New" pitchFamily="49" charset="0"/>
              </a:rPr>
              <a:t>aRectangle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= (Rectangle) </a:t>
            </a:r>
            <a:r>
              <a:rPr lang="en-US" sz="1400" dirty="0" err="1">
                <a:solidFill>
                  <a:srgbClr val="6E7069"/>
                </a:solidFill>
                <a:latin typeface="Courier New" pitchFamily="49" charset="0"/>
              </a:rPr>
              <a:t>anObject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; </a:t>
            </a:r>
            <a:br>
              <a:rPr lang="en-US" sz="14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   double area = </a:t>
            </a:r>
            <a:r>
              <a:rPr lang="en-US" sz="1400" dirty="0" err="1">
                <a:solidFill>
                  <a:srgbClr val="6E7069"/>
                </a:solidFill>
                <a:latin typeface="Courier New" pitchFamily="49" charset="0"/>
              </a:rPr>
              <a:t>aRectangle.getWidth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() * </a:t>
            </a:r>
            <a:r>
              <a:rPr lang="en-US" sz="1400" dirty="0" err="1">
                <a:solidFill>
                  <a:srgbClr val="6E7069"/>
                </a:solidFill>
                <a:latin typeface="Courier New" pitchFamily="49" charset="0"/>
              </a:rPr>
              <a:t>aRectangle.getHeight</a:t>
            </a: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(); </a:t>
            </a:r>
            <a:br>
              <a:rPr lang="en-US" sz="14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   return area; </a:t>
            </a:r>
            <a:br>
              <a:rPr lang="en-US" sz="14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   } </a:t>
            </a:r>
            <a:br>
              <a:rPr lang="en-US" sz="1400" dirty="0">
                <a:solidFill>
                  <a:srgbClr val="6E7069"/>
                </a:solidFill>
                <a:latin typeface="Courier New" pitchFamily="49" charset="0"/>
              </a:rPr>
            </a:br>
            <a:r>
              <a:rPr lang="en-US" sz="1400" dirty="0">
                <a:solidFill>
                  <a:srgbClr val="6E7069"/>
                </a:solidFill>
                <a:latin typeface="Courier New" pitchFamily="49" charset="0"/>
              </a:rPr>
              <a:t>}</a:t>
            </a:r>
            <a:r>
              <a:rPr lang="en-US" sz="1400" dirty="0">
                <a:solidFill>
                  <a:srgbClr val="6E7069"/>
                </a:solidFill>
              </a:rPr>
              <a:t> </a:t>
            </a:r>
            <a:endParaRPr lang="en-US" sz="1600" dirty="0">
              <a:solidFill>
                <a:srgbClr val="6E7069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4736125"/>
            <a:ext cx="8610600" cy="2057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00" y="2133600"/>
            <a:ext cx="8382000" cy="24384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/>
          <p:cNvSpPr>
            <a:spLocks noChangeArrowheads="1"/>
          </p:cNvSpPr>
          <p:nvPr/>
        </p:nvSpPr>
        <p:spPr bwMode="auto">
          <a:xfrm>
            <a:off x="263769" y="1611328"/>
            <a:ext cx="8475786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 eaLnBrk="0" hangingPunct="0"/>
            <a:r>
              <a:rPr lang="en-US" sz="2400" dirty="0"/>
              <a:t>Note that the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Rectangle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400" dirty="0"/>
              <a:t>class is decoupled from the </a:t>
            </a:r>
            <a:r>
              <a:rPr lang="en-US" sz="2400" dirty="0">
                <a:solidFill>
                  <a:srgbClr val="6E7069"/>
                </a:solidFill>
                <a:latin typeface="Courier New" pitchFamily="49" charset="0"/>
              </a:rPr>
              <a:t>Measurer</a:t>
            </a:r>
            <a:r>
              <a:rPr lang="en-US" sz="2400" dirty="0">
                <a:solidFill>
                  <a:srgbClr val="6E7069"/>
                </a:solidFill>
              </a:rPr>
              <a:t> </a:t>
            </a:r>
            <a:r>
              <a:rPr lang="en-US" sz="2400" dirty="0"/>
              <a:t>interface</a:t>
            </a:r>
            <a:endParaRPr lang="en-US" dirty="0"/>
          </a:p>
        </p:txBody>
      </p:sp>
      <p:sp>
        <p:nvSpPr>
          <p:cNvPr id="89091" name="Text Box 5"/>
          <p:cNvSpPr txBox="1">
            <a:spLocks noChangeArrowheads="1"/>
          </p:cNvSpPr>
          <p:nvPr/>
        </p:nvSpPr>
        <p:spPr bwMode="auto">
          <a:xfrm>
            <a:off x="0" y="304800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latin typeface="Lucida Sans" pitchFamily="34" charset="0"/>
              </a:rPr>
              <a:t>UML</a:t>
            </a:r>
            <a:r>
              <a:rPr lang="en-US" sz="3200" b="1" dirty="0">
                <a:solidFill>
                  <a:srgbClr val="0033CC"/>
                </a:solidFill>
              </a:rPr>
              <a:t> </a:t>
            </a:r>
            <a:r>
              <a:rPr lang="en-US" sz="3200" b="1" dirty="0">
                <a:latin typeface="Lucida Sans" pitchFamily="34" charset="0"/>
              </a:rPr>
              <a:t>Diagram</a:t>
            </a:r>
            <a:r>
              <a:rPr lang="en-US" sz="3200" b="1" dirty="0">
                <a:solidFill>
                  <a:srgbClr val="0033CC"/>
                </a:solidFill>
              </a:rPr>
              <a:t> </a:t>
            </a:r>
            <a:r>
              <a:rPr lang="en-US" sz="3200" b="1" dirty="0">
                <a:latin typeface="Lucida Sans" pitchFamily="34" charset="0"/>
              </a:rPr>
              <a:t>of</a:t>
            </a:r>
            <a:r>
              <a:rPr lang="en-US" sz="3200" b="1" dirty="0">
                <a:solidFill>
                  <a:srgbClr val="0033CC"/>
                </a:solidFill>
              </a:rPr>
              <a:t> </a:t>
            </a:r>
            <a:r>
              <a:rPr lang="en-US" sz="3200" b="1" dirty="0">
                <a:solidFill>
                  <a:srgbClr val="6E7069"/>
                </a:solidFill>
                <a:latin typeface="Courier New" pitchFamily="49" charset="0"/>
              </a:rPr>
              <a:t>Measurer</a:t>
            </a:r>
            <a:r>
              <a:rPr lang="en-US" sz="3200" b="1" dirty="0">
                <a:solidFill>
                  <a:srgbClr val="6E7069"/>
                </a:solidFill>
              </a:rPr>
              <a:t> </a:t>
            </a:r>
            <a:r>
              <a:rPr lang="en-US" sz="3200" b="1" dirty="0">
                <a:latin typeface="Lucida Sans" pitchFamily="34" charset="0"/>
              </a:rPr>
              <a:t>Interface</a:t>
            </a:r>
            <a:r>
              <a:rPr lang="en-US" sz="3200" b="1" dirty="0">
                <a:solidFill>
                  <a:srgbClr val="0033CC"/>
                </a:solidFill>
              </a:rPr>
              <a:t> </a:t>
            </a:r>
            <a:r>
              <a:rPr lang="en-US" sz="3200" b="1" dirty="0">
                <a:latin typeface="Lucida Sans" pitchFamily="34" charset="0"/>
              </a:rPr>
              <a:t>and</a:t>
            </a:r>
            <a:r>
              <a:rPr lang="en-US" sz="3200" b="1" dirty="0">
                <a:solidFill>
                  <a:srgbClr val="0033CC"/>
                </a:solidFill>
              </a:rPr>
              <a:t> </a:t>
            </a:r>
            <a:r>
              <a:rPr lang="en-US" sz="3200" b="1" dirty="0">
                <a:latin typeface="Lucida Sans" pitchFamily="34" charset="0"/>
              </a:rPr>
              <a:t>Related</a:t>
            </a:r>
            <a:r>
              <a:rPr lang="en-US" sz="3200" b="1" dirty="0">
                <a:solidFill>
                  <a:srgbClr val="0033CC"/>
                </a:solidFill>
              </a:rPr>
              <a:t> </a:t>
            </a:r>
            <a:r>
              <a:rPr lang="en-US" sz="3200" b="1" dirty="0">
                <a:latin typeface="Lucida Sans" pitchFamily="34" charset="0"/>
              </a:rPr>
              <a:t>Classes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353" y="2630747"/>
            <a:ext cx="839152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152400"/>
            <a:ext cx="7239000" cy="1393826"/>
            <a:chOff x="432" y="3408"/>
            <a:chExt cx="4560" cy="878"/>
          </a:xfrm>
          <a:solidFill>
            <a:schemeClr val="bg1"/>
          </a:solidFill>
        </p:grpSpPr>
        <p:pic>
          <p:nvPicPr>
            <p:cNvPr id="3" name="Picture 4" descr="MCj0403965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3408"/>
              <a:ext cx="574" cy="57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1190" y="3530"/>
              <a:ext cx="3802" cy="7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Times New Roman" pitchFamily="-107" charset="0"/>
                </a:rPr>
                <a:t>What if I wanted to use as a “measure”, the width of the Rectangle, or the height, instead of the area?</a:t>
              </a:r>
            </a:p>
          </p:txBody>
        </p:sp>
      </p:grp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85800" y="1600200"/>
            <a:ext cx="8077200" cy="5105400"/>
            <a:chOff x="685800" y="1600200"/>
            <a:chExt cx="8077200" cy="5105400"/>
          </a:xfrm>
        </p:grpSpPr>
        <p:sp>
          <p:nvSpPr>
            <p:cNvPr id="97284" name="Rectangle 4"/>
            <p:cNvSpPr>
              <a:spLocks noChangeArrowheads="1"/>
            </p:cNvSpPr>
            <p:nvPr/>
          </p:nvSpPr>
          <p:spPr bwMode="auto">
            <a:xfrm>
              <a:off x="685800" y="1958876"/>
              <a:ext cx="8077200" cy="2308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US" dirty="0">
                  <a:solidFill>
                    <a:srgbClr val="6E7069"/>
                  </a:solidFill>
                  <a:latin typeface="Courier New" pitchFamily="49" charset="0"/>
                  <a:cs typeface="Courier New" pitchFamily="49" charset="0"/>
                </a:rPr>
                <a:t>public class </a:t>
              </a:r>
              <a:r>
                <a:rPr lang="en-US" dirty="0" err="1">
                  <a:solidFill>
                    <a:srgbClr val="6E7069"/>
                  </a:solidFill>
                  <a:latin typeface="Courier New" pitchFamily="49" charset="0"/>
                </a:rPr>
                <a:t>RectangleWidthMeasurer</a:t>
              </a: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implements Measurer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{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  public double measure(Object </a:t>
              </a:r>
              <a:r>
                <a:rPr lang="en-US" dirty="0" err="1">
                  <a:solidFill>
                    <a:srgbClr val="6E7069"/>
                  </a:solidFill>
                  <a:latin typeface="Courier New" pitchFamily="49" charset="0"/>
                </a:rPr>
                <a:t>anObject</a:t>
              </a: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)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  {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     Rectangle </a:t>
              </a:r>
              <a:r>
                <a:rPr lang="en-US" dirty="0" err="1">
                  <a:solidFill>
                    <a:srgbClr val="6E7069"/>
                  </a:solidFill>
                  <a:latin typeface="Courier New" pitchFamily="49" charset="0"/>
                </a:rPr>
                <a:t>aRectangle</a:t>
              </a: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= (Rectangle) </a:t>
              </a:r>
              <a:r>
                <a:rPr lang="en-US" dirty="0" err="1">
                  <a:solidFill>
                    <a:srgbClr val="6E7069"/>
                  </a:solidFill>
                  <a:latin typeface="Courier New" pitchFamily="49" charset="0"/>
                </a:rPr>
                <a:t>anObject</a:t>
              </a: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;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     return </a:t>
              </a:r>
              <a:r>
                <a:rPr lang="en-US" dirty="0" err="1">
                  <a:solidFill>
                    <a:srgbClr val="6E7069"/>
                  </a:solidFill>
                  <a:latin typeface="Courier New" pitchFamily="49" charset="0"/>
                </a:rPr>
                <a:t>aRectangle.getWidth</a:t>
              </a: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(); 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  }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}</a:t>
              </a:r>
              <a:r>
                <a:rPr lang="en-US" dirty="0">
                  <a:solidFill>
                    <a:srgbClr val="6E7069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97285" name="Rectangle 5"/>
            <p:cNvSpPr>
              <a:spLocks noChangeArrowheads="1"/>
            </p:cNvSpPr>
            <p:nvPr/>
          </p:nvSpPr>
          <p:spPr bwMode="auto">
            <a:xfrm>
              <a:off x="685800" y="4397276"/>
              <a:ext cx="8077200" cy="2308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US" dirty="0">
                  <a:solidFill>
                    <a:srgbClr val="6E7069"/>
                  </a:solidFill>
                  <a:latin typeface="Courier New" pitchFamily="49" charset="0"/>
                  <a:cs typeface="Courier New" pitchFamily="49" charset="0"/>
                </a:rPr>
                <a:t>public class </a:t>
              </a:r>
              <a:r>
                <a:rPr lang="en-US" dirty="0" err="1">
                  <a:solidFill>
                    <a:srgbClr val="6E7069"/>
                  </a:solidFill>
                  <a:latin typeface="Courier New" pitchFamily="49" charset="0"/>
                </a:rPr>
                <a:t>RectangleHeightMeasurer</a:t>
              </a: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implements Measurer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{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  public double measure(Object </a:t>
              </a:r>
              <a:r>
                <a:rPr lang="en-US" dirty="0" err="1">
                  <a:solidFill>
                    <a:srgbClr val="6E7069"/>
                  </a:solidFill>
                  <a:latin typeface="Courier New" pitchFamily="49" charset="0"/>
                </a:rPr>
                <a:t>anObject</a:t>
              </a: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)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  {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     Rectangle </a:t>
              </a:r>
              <a:r>
                <a:rPr lang="en-US" dirty="0" err="1">
                  <a:solidFill>
                    <a:srgbClr val="6E7069"/>
                  </a:solidFill>
                  <a:latin typeface="Courier New" pitchFamily="49" charset="0"/>
                </a:rPr>
                <a:t>aRectangle</a:t>
              </a: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= (Rectangle) </a:t>
              </a:r>
              <a:r>
                <a:rPr lang="en-US" dirty="0" err="1">
                  <a:solidFill>
                    <a:srgbClr val="6E7069"/>
                  </a:solidFill>
                  <a:latin typeface="Courier New" pitchFamily="49" charset="0"/>
                </a:rPr>
                <a:t>anObject</a:t>
              </a: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;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     return </a:t>
              </a:r>
              <a:r>
                <a:rPr lang="en-US" dirty="0" err="1">
                  <a:solidFill>
                    <a:srgbClr val="6E7069"/>
                  </a:solidFill>
                  <a:latin typeface="Courier New" pitchFamily="49" charset="0"/>
                </a:rPr>
                <a:t>aRectangle.getHeight</a:t>
              </a: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(); 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   } </a:t>
              </a:r>
              <a:b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</a:br>
              <a:r>
                <a:rPr lang="en-US" dirty="0">
                  <a:solidFill>
                    <a:srgbClr val="6E7069"/>
                  </a:solidFill>
                  <a:latin typeface="Courier New" pitchFamily="49" charset="0"/>
                </a:rPr>
                <a:t>}</a:t>
              </a:r>
              <a:r>
                <a:rPr lang="en-US" dirty="0">
                  <a:solidFill>
                    <a:srgbClr val="6E7069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97286" name="TextBox 6"/>
            <p:cNvSpPr txBox="1">
              <a:spLocks noChangeArrowheads="1"/>
            </p:cNvSpPr>
            <p:nvPr/>
          </p:nvSpPr>
          <p:spPr bwMode="auto">
            <a:xfrm>
              <a:off x="685800" y="1600200"/>
              <a:ext cx="5801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Create two additional classes that implement Measurer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52400" y="685800"/>
            <a:ext cx="7019925" cy="5573713"/>
            <a:chOff x="1219200" y="685800"/>
            <a:chExt cx="7019925" cy="5573108"/>
          </a:xfrm>
        </p:grpSpPr>
        <p:pic>
          <p:nvPicPr>
            <p:cNvPr id="983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2971800"/>
              <a:ext cx="7019925" cy="328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3048000" y="1828676"/>
              <a:ext cx="1524000" cy="1066684"/>
            </a:xfrm>
            <a:prstGeom prst="rect">
              <a:avLst/>
            </a:prstGeom>
            <a:solidFill>
              <a:srgbClr val="FFD9B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 err="1">
                  <a:solidFill>
                    <a:schemeClr val="tx1"/>
                  </a:solidFill>
                </a:rPr>
                <a:t>RectangleWidth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Measurer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600200" y="685800"/>
              <a:ext cx="1600200" cy="990492"/>
            </a:xfrm>
            <a:prstGeom prst="rect">
              <a:avLst/>
            </a:prstGeom>
            <a:solidFill>
              <a:srgbClr val="FFD9B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 err="1">
                  <a:solidFill>
                    <a:schemeClr val="tx1"/>
                  </a:solidFill>
                </a:rPr>
                <a:t>RectangleHeight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Measurer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rot="16200000" flipH="1">
              <a:off x="2629024" y="3542936"/>
              <a:ext cx="2285752" cy="99060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6200000" flipH="1">
              <a:off x="1105094" y="2399998"/>
              <a:ext cx="3581011" cy="2133600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83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1920000">
              <a:off x="4081078" y="4922526"/>
              <a:ext cx="2381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3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1920000">
              <a:off x="3776278" y="4998724"/>
              <a:ext cx="2381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4572000" y="2514401"/>
              <a:ext cx="2057400" cy="838109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200400" y="838183"/>
              <a:ext cx="3429000" cy="2285752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832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740000">
              <a:off x="6371495" y="3159471"/>
              <a:ext cx="20955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321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2040000">
              <a:off x="6452130" y="2933021"/>
              <a:ext cx="20955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886200" y="381004"/>
            <a:ext cx="4953000" cy="1023939"/>
            <a:chOff x="432" y="3408"/>
            <a:chExt cx="3120" cy="645"/>
          </a:xfrm>
          <a:solidFill>
            <a:schemeClr val="bg1"/>
          </a:solidFill>
        </p:grpSpPr>
        <p:pic>
          <p:nvPicPr>
            <p:cNvPr id="20" name="Picture 4" descr="MCj0403965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2" y="3408"/>
              <a:ext cx="574" cy="57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1190" y="3530"/>
              <a:ext cx="2362" cy="52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Times New Roman" pitchFamily="-107" charset="0"/>
                </a:rPr>
                <a:t>Can I have one </a:t>
              </a:r>
              <a:r>
                <a:rPr lang="en-US" sz="2400" dirty="0" err="1">
                  <a:latin typeface="Times New Roman" pitchFamily="-107" charset="0"/>
                </a:rPr>
                <a:t>DataSet</a:t>
              </a:r>
              <a:r>
                <a:rPr lang="en-US" sz="2400" dirty="0">
                  <a:latin typeface="Times New Roman" pitchFamily="-107" charset="0"/>
                </a:rPr>
                <a:t> that uses all three Measurers?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4724400" y="1651000"/>
            <a:ext cx="4419600" cy="1016000"/>
            <a:chOff x="4724400" y="1651337"/>
            <a:chExt cx="4419600" cy="1015663"/>
          </a:xfrm>
        </p:grpSpPr>
        <p:sp>
          <p:nvSpPr>
            <p:cNvPr id="98309" name="Rectangle 3"/>
            <p:cNvSpPr>
              <a:spLocks noChangeArrowheads="1"/>
            </p:cNvSpPr>
            <p:nvPr/>
          </p:nvSpPr>
          <p:spPr bwMode="auto">
            <a:xfrm>
              <a:off x="4724400" y="1651337"/>
              <a:ext cx="44196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687388" lvl="2" indent="-230188">
                <a:lnSpc>
                  <a:spcPts val="1500"/>
                </a:lnSpc>
                <a:spcBef>
                  <a:spcPts val="1200"/>
                </a:spcBef>
              </a:pPr>
              <a:r>
                <a:rPr lang="en-US" sz="1400">
                  <a:solidFill>
                    <a:srgbClr val="6E7069"/>
                  </a:solidFill>
                  <a:latin typeface="Courier New" pitchFamily="49" charset="0"/>
                </a:rPr>
                <a:t>public DataSet(</a:t>
              </a:r>
              <a:r>
                <a:rPr lang="en-US" sz="1400">
                  <a:solidFill>
                    <a:srgbClr val="FF0000"/>
                  </a:solidFill>
                  <a:latin typeface="Courier New" pitchFamily="49" charset="0"/>
                </a:rPr>
                <a:t>Measurer</a:t>
              </a:r>
              <a:r>
                <a:rPr lang="en-US" sz="1400">
                  <a:solidFill>
                    <a:srgbClr val="6E7069"/>
                  </a:solidFill>
                  <a:latin typeface="Courier New" pitchFamily="49" charset="0"/>
                </a:rPr>
                <a:t> aMeasurer)</a:t>
              </a:r>
            </a:p>
            <a:p>
              <a:pPr marL="687388" lvl="2" indent="-230188">
                <a:lnSpc>
                  <a:spcPts val="1500"/>
                </a:lnSpc>
                <a:spcBef>
                  <a:spcPts val="1200"/>
                </a:spcBef>
              </a:pPr>
              <a:r>
                <a:rPr lang="en-US" sz="1400">
                  <a:solidFill>
                    <a:srgbClr val="6E7069"/>
                  </a:solidFill>
                  <a:latin typeface="Courier New" pitchFamily="49" charset="0"/>
                </a:rPr>
                <a:t>{  </a:t>
              </a:r>
            </a:p>
            <a:p>
              <a:pPr marL="687388" lvl="2" indent="-230188">
                <a:lnSpc>
                  <a:spcPts val="1500"/>
                </a:lnSpc>
              </a:pPr>
              <a:r>
                <a:rPr lang="en-US" sz="1400">
                  <a:solidFill>
                    <a:srgbClr val="6E7069"/>
                  </a:solidFill>
                  <a:latin typeface="Courier New" pitchFamily="49" charset="0"/>
                </a:rPr>
                <a:t>   . . .</a:t>
              </a:r>
            </a:p>
            <a:p>
              <a:pPr marL="687388" lvl="2" indent="-230188">
                <a:lnSpc>
                  <a:spcPts val="1500"/>
                </a:lnSpc>
              </a:pPr>
              <a:r>
                <a:rPr lang="en-US" sz="1400">
                  <a:solidFill>
                    <a:srgbClr val="6E7069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98310" name="TextBox 22"/>
            <p:cNvSpPr txBox="1">
              <a:spLocks noChangeArrowheads="1"/>
            </p:cNvSpPr>
            <p:nvPr/>
          </p:nvSpPr>
          <p:spPr bwMode="auto">
            <a:xfrm>
              <a:off x="6629400" y="2133600"/>
              <a:ext cx="4796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981575"/>
            <a:ext cx="747712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124075"/>
            <a:ext cx="74961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0" name="TextBox 4"/>
          <p:cNvSpPr txBox="1">
            <a:spLocks noChangeArrowheads="1"/>
          </p:cNvSpPr>
          <p:nvPr/>
        </p:nvSpPr>
        <p:spPr bwMode="auto">
          <a:xfrm>
            <a:off x="355744" y="317212"/>
            <a:ext cx="830868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>
                <a:latin typeface="Lucida Sans" pitchFamily="34" charset="0"/>
              </a:rPr>
              <a:t>Comparable vs. Comparator Interfaces</a:t>
            </a:r>
          </a:p>
        </p:txBody>
      </p:sp>
      <p:sp>
        <p:nvSpPr>
          <p:cNvPr id="101381" name="TextBox 5"/>
          <p:cNvSpPr txBox="1">
            <a:spLocks noChangeArrowheads="1"/>
          </p:cNvSpPr>
          <p:nvPr/>
        </p:nvSpPr>
        <p:spPr bwMode="auto">
          <a:xfrm>
            <a:off x="685800" y="914400"/>
            <a:ext cx="2403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Comparable Interface</a:t>
            </a:r>
          </a:p>
        </p:txBody>
      </p:sp>
      <p:sp>
        <p:nvSpPr>
          <p:cNvPr id="101382" name="TextBox 6"/>
          <p:cNvSpPr txBox="1">
            <a:spLocks noChangeArrowheads="1"/>
          </p:cNvSpPr>
          <p:nvPr/>
        </p:nvSpPr>
        <p:spPr bwMode="auto">
          <a:xfrm>
            <a:off x="685800" y="3505200"/>
            <a:ext cx="4519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Comparator Interface – used for Callbacks</a:t>
            </a:r>
          </a:p>
        </p:txBody>
      </p:sp>
      <p:pic>
        <p:nvPicPr>
          <p:cNvPr id="10138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924300"/>
            <a:ext cx="74199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1371600"/>
            <a:ext cx="73437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Using the Java Interface Iterator</a:t>
            </a:r>
          </a:p>
        </p:txBody>
      </p:sp>
      <p:sp>
        <p:nvSpPr>
          <p:cNvPr id="74" name="FIGURE J4-4 The effect of the iterator methods next and remove on a lis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02336">
              <a:defRPr sz="1936"/>
            </a:pPr>
            <a:r>
              <a:t>FIGURE J4-4 The effect of the iterator methods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t> on a list</a:t>
            </a:r>
          </a:p>
        </p:txBody>
      </p:sp>
      <p:pic>
        <p:nvPicPr>
          <p:cNvPr id="75" name="Five blocks determines the position of an iterator cursor when the next and remove method is performed.&#10;" descr="Five blocks determines the position of an iterator cursor when the next and remove method is performed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707" y="934633"/>
            <a:ext cx="4808586" cy="498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79831" y="6400800"/>
            <a:ext cx="346416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03" name="Rectangle 2"/>
          <p:cNvSpPr>
            <a:spLocks noChangeArrowheads="1"/>
          </p:cNvSpPr>
          <p:nvPr/>
        </p:nvSpPr>
        <p:spPr bwMode="auto">
          <a:xfrm>
            <a:off x="381000" y="316525"/>
            <a:ext cx="8229600" cy="646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/>
              <a:t>import </a:t>
            </a:r>
            <a:r>
              <a:rPr lang="en-US" dirty="0" err="1"/>
              <a:t>java.awt.Rectangle</a:t>
            </a:r>
            <a:r>
              <a:rPr lang="en-US" dirty="0"/>
              <a:t>;</a:t>
            </a:r>
          </a:p>
          <a:p>
            <a:pPr algn="l"/>
            <a:r>
              <a:rPr lang="en-US" dirty="0"/>
              <a:t>import </a:t>
            </a:r>
            <a:r>
              <a:rPr lang="en-US" dirty="0" err="1"/>
              <a:t>java.util.Comparator</a:t>
            </a:r>
            <a:r>
              <a:rPr lang="en-US" dirty="0"/>
              <a:t>;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public class </a:t>
            </a:r>
            <a:r>
              <a:rPr lang="en-US" dirty="0" err="1"/>
              <a:t>RectangleComparator</a:t>
            </a:r>
            <a:r>
              <a:rPr lang="en-US" dirty="0"/>
              <a:t> implements Comparator &lt;Rectangle&gt;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public </a:t>
            </a:r>
            <a:r>
              <a:rPr lang="en-US" dirty="0" err="1"/>
              <a:t>int</a:t>
            </a:r>
            <a:r>
              <a:rPr lang="en-US" dirty="0"/>
              <a:t> compare(Rectangle first, Rectangle second)</a:t>
            </a:r>
          </a:p>
          <a:p>
            <a:pPr algn="l"/>
            <a:r>
              <a:rPr lang="en-US" dirty="0"/>
              <a:t>    { </a:t>
            </a:r>
          </a:p>
          <a:p>
            <a:pPr algn="l"/>
            <a:r>
              <a:rPr lang="en-US" dirty="0"/>
              <a:t>        double </a:t>
            </a:r>
            <a:r>
              <a:rPr lang="en-US" dirty="0" err="1"/>
              <a:t>firstArea</a:t>
            </a:r>
            <a:r>
              <a:rPr lang="en-US" dirty="0"/>
              <a:t> = </a:t>
            </a:r>
            <a:r>
              <a:rPr lang="en-US" dirty="0" err="1"/>
              <a:t>first.getHeight</a:t>
            </a:r>
            <a:r>
              <a:rPr lang="en-US" dirty="0"/>
              <a:t>() * </a:t>
            </a:r>
            <a:r>
              <a:rPr lang="en-US" dirty="0" err="1"/>
              <a:t>first.getWidth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  double </a:t>
            </a:r>
            <a:r>
              <a:rPr lang="en-US" dirty="0" err="1"/>
              <a:t>secondArea</a:t>
            </a:r>
            <a:r>
              <a:rPr lang="en-US" dirty="0"/>
              <a:t> = </a:t>
            </a:r>
            <a:r>
              <a:rPr lang="en-US" dirty="0" err="1"/>
              <a:t>second.getHeight</a:t>
            </a:r>
            <a:r>
              <a:rPr lang="en-US" dirty="0"/>
              <a:t>() * </a:t>
            </a:r>
            <a:r>
              <a:rPr lang="en-US" dirty="0" err="1"/>
              <a:t>second.getWidth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  if(</a:t>
            </a:r>
            <a:r>
              <a:rPr lang="en-US" dirty="0" err="1"/>
              <a:t>firstArea</a:t>
            </a:r>
            <a:r>
              <a:rPr lang="en-US" dirty="0"/>
              <a:t> == </a:t>
            </a:r>
            <a:r>
              <a:rPr lang="en-US" dirty="0" err="1"/>
              <a:t>secondArea</a:t>
            </a:r>
            <a:r>
              <a:rPr lang="en-US" dirty="0"/>
              <a:t>) return 0;</a:t>
            </a:r>
          </a:p>
          <a:p>
            <a:pPr algn="l"/>
            <a:r>
              <a:rPr lang="en-US" dirty="0"/>
              <a:t>        else if (</a:t>
            </a:r>
            <a:r>
              <a:rPr lang="en-US" dirty="0" err="1"/>
              <a:t>firstArea</a:t>
            </a:r>
            <a:r>
              <a:rPr lang="en-US" dirty="0"/>
              <a:t> &gt; </a:t>
            </a:r>
            <a:r>
              <a:rPr lang="en-US" dirty="0" err="1"/>
              <a:t>secondArea</a:t>
            </a:r>
            <a:r>
              <a:rPr lang="en-US" dirty="0"/>
              <a:t>) return 1;</a:t>
            </a:r>
          </a:p>
          <a:p>
            <a:pPr algn="l"/>
            <a:r>
              <a:rPr lang="en-US" dirty="0"/>
              <a:t>        else return -1;</a:t>
            </a:r>
          </a:p>
          <a:p>
            <a:pPr algn="l"/>
            <a:r>
              <a:rPr lang="en-US" dirty="0"/>
              <a:t>    }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public </a:t>
            </a:r>
            <a:r>
              <a:rPr lang="en-US" dirty="0" err="1"/>
              <a:t>boolean</a:t>
            </a:r>
            <a:r>
              <a:rPr lang="en-US" dirty="0"/>
              <a:t> equals(Rectangle </a:t>
            </a:r>
            <a:r>
              <a:rPr lang="en-US" dirty="0" err="1"/>
              <a:t>anObject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{</a:t>
            </a:r>
          </a:p>
          <a:p>
            <a:pPr algn="l"/>
            <a:r>
              <a:rPr lang="en-US" dirty="0"/>
              <a:t>        Object </a:t>
            </a:r>
            <a:r>
              <a:rPr lang="en-US" dirty="0" err="1"/>
              <a:t>thisObject</a:t>
            </a:r>
            <a:r>
              <a:rPr lang="en-US" dirty="0"/>
              <a:t> = (Object)this;</a:t>
            </a:r>
          </a:p>
          <a:p>
            <a:pPr algn="l"/>
            <a:r>
              <a:rPr lang="en-US" dirty="0"/>
              <a:t>        Rectangle </a:t>
            </a:r>
            <a:r>
              <a:rPr lang="en-US" dirty="0" err="1"/>
              <a:t>thisRec</a:t>
            </a:r>
            <a:r>
              <a:rPr lang="en-US" dirty="0"/>
              <a:t> = (Rectangle)</a:t>
            </a:r>
            <a:r>
              <a:rPr lang="en-US" dirty="0" err="1"/>
              <a:t>thisObject</a:t>
            </a:r>
            <a:r>
              <a:rPr lang="en-US" dirty="0"/>
              <a:t>;</a:t>
            </a:r>
          </a:p>
          <a:p>
            <a:pPr algn="l"/>
            <a:r>
              <a:rPr lang="en-US" dirty="0"/>
              <a:t>        if(</a:t>
            </a:r>
            <a:r>
              <a:rPr lang="en-US" dirty="0" err="1"/>
              <a:t>this.compare</a:t>
            </a:r>
            <a:r>
              <a:rPr lang="en-US" dirty="0"/>
              <a:t>(</a:t>
            </a:r>
            <a:r>
              <a:rPr lang="en-US" dirty="0" err="1"/>
              <a:t>thisRec,anObject</a:t>
            </a:r>
            <a:r>
              <a:rPr lang="en-US" dirty="0"/>
              <a:t>)==0) return true;</a:t>
            </a:r>
          </a:p>
          <a:p>
            <a:pPr algn="l"/>
            <a:r>
              <a:rPr lang="en-US" dirty="0"/>
              <a:t>        else return false;</a:t>
            </a:r>
          </a:p>
          <a:p>
            <a:pPr algn="l"/>
            <a:r>
              <a:rPr lang="en-US" dirty="0"/>
              <a:t>    }</a:t>
            </a:r>
          </a:p>
          <a:p>
            <a:pPr algn="l"/>
            <a:r>
              <a:rPr lang="en-US" dirty="0"/>
              <a:t>}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75FC4-8EAA-45FF-A2FE-C29A08010332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74" y="406400"/>
            <a:ext cx="5991423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3750" y="4606924"/>
            <a:ext cx="4311650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894080" y="4094480"/>
            <a:ext cx="4907280" cy="37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75FC4-8EAA-45FF-A2FE-C29A0801033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862012"/>
            <a:ext cx="8353425" cy="5133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7847" y="6483350"/>
            <a:ext cx="81961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http://www.javacodegeeks.com/2013/03/difference-between-comparator-and-comparable-in-java.html</a:t>
            </a:r>
          </a:p>
        </p:txBody>
      </p:sp>
    </p:spTree>
    <p:extLst>
      <p:ext uri="{BB962C8B-B14F-4D97-AF65-F5344CB8AC3E}">
        <p14:creationId xmlns:p14="http://schemas.microsoft.com/office/powerpoint/2010/main" val="1335497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75FC4-8EAA-45FF-A2FE-C29A0801033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5" y="511319"/>
            <a:ext cx="4987840" cy="35619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853" y="2653434"/>
            <a:ext cx="4451411" cy="3591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847" y="6483350"/>
            <a:ext cx="81961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http://www.javacodegeeks.com/2013/03/difference-between-comparator-and-comparable-in-java.html</a:t>
            </a:r>
          </a:p>
        </p:txBody>
      </p:sp>
    </p:spTree>
    <p:extLst>
      <p:ext uri="{BB962C8B-B14F-4D97-AF65-F5344CB8AC3E}">
        <p14:creationId xmlns:p14="http://schemas.microsoft.com/office/powerpoint/2010/main" val="1942536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75FC4-8EAA-45FF-A2FE-C29A0801033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5" y="525045"/>
            <a:ext cx="4091420" cy="3898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" y="5077317"/>
            <a:ext cx="5205413" cy="1769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96" y="414767"/>
            <a:ext cx="4843407" cy="3759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72" y="4174544"/>
            <a:ext cx="4353358" cy="1476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2633" y="6556087"/>
            <a:ext cx="70519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http://www.javacodegeeks.com/2013/03/difference-between-comparator-and-comparable-in-java.html</a:t>
            </a:r>
          </a:p>
        </p:txBody>
      </p:sp>
    </p:spTree>
    <p:extLst>
      <p:ext uri="{BB962C8B-B14F-4D97-AF65-F5344CB8AC3E}">
        <p14:creationId xmlns:p14="http://schemas.microsoft.com/office/powerpoint/2010/main" val="361638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Using the Java Interface Iterator</a:t>
            </a:r>
          </a:p>
        </p:txBody>
      </p:sp>
      <p:sp>
        <p:nvSpPr>
          <p:cNvPr id="78" name="FIGURE J4-5 Counting the number of times that Jane appears in a list of nam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1803"/>
            </a:lvl1pPr>
          </a:lstStyle>
          <a:p>
            <a:r>
              <a:t>FIGURE J4-5 Counting the number of times that Jane appears in a list of names</a:t>
            </a:r>
          </a:p>
        </p:txBody>
      </p:sp>
      <p:pic>
        <p:nvPicPr>
          <p:cNvPr id="79" name="A diagram illustrates a list of names and explains the counting of number of times the name, Jane appears. " descr="A diagram illustrates a list of names and explains the counting of number of times the name, Jane appears. 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0" y="732492"/>
            <a:ext cx="5657868" cy="5182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5295</Words>
  <Application>Microsoft Office PowerPoint</Application>
  <PresentationFormat>On-screen Show (4:3)</PresentationFormat>
  <Paragraphs>922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Courier New</vt:lpstr>
      <vt:lpstr>Helvetica</vt:lpstr>
      <vt:lpstr>Lucida Sans</vt:lpstr>
      <vt:lpstr>Menlo</vt:lpstr>
      <vt:lpstr>Times New Roman</vt:lpstr>
      <vt:lpstr>Verdana</vt:lpstr>
      <vt:lpstr>508 Lecture</vt:lpstr>
      <vt:lpstr>Data Structures and Abstractions with Java™</vt:lpstr>
      <vt:lpstr>What Is an Iterator?</vt:lpstr>
      <vt:lpstr>The Java Interface Iterator</vt:lpstr>
      <vt:lpstr>The Java Interface Iterator</vt:lpstr>
      <vt:lpstr>The Java Interface Iterator</vt:lpstr>
      <vt:lpstr>The Interface Iterable</vt:lpstr>
      <vt:lpstr>Using the Java Interface Iterator</vt:lpstr>
      <vt:lpstr>Using the Java Interface Iterator</vt:lpstr>
      <vt:lpstr>Using the Java Interface Iterator</vt:lpstr>
      <vt:lpstr>Multiple Iterators</vt:lpstr>
      <vt:lpstr>LISTING JI4-3 Java’s interface java.util.ListIterator (Part 1)</vt:lpstr>
      <vt:lpstr>LISTING JI4-3 Java’s interface java.util.ListIterator (Part 2)</vt:lpstr>
      <vt:lpstr>LISTING JI4-3 Java’s interface java.util.ListIterator (Part 3)</vt:lpstr>
      <vt:lpstr>Using the Java Interface ListIterator</vt:lpstr>
      <vt:lpstr>Using the Java Interface ListIterator</vt:lpstr>
      <vt:lpstr>The Interface List Revisited</vt:lpstr>
      <vt:lpstr>Implementing an Iterator Class</vt:lpstr>
      <vt:lpstr>Separate Class Iterator (External Iterator)</vt:lpstr>
      <vt:lpstr>Separate Class Iterator</vt:lpstr>
      <vt:lpstr>Separate Class Iterator</vt:lpstr>
      <vt:lpstr>Separate Class Iterator</vt:lpstr>
      <vt:lpstr>Separate Class Iterator</vt:lpstr>
      <vt:lpstr>Separate Class Iterator</vt:lpstr>
      <vt:lpstr>Inner Class Iterator (Internal Iterator)</vt:lpstr>
      <vt:lpstr>Inner Class Iterator</vt:lpstr>
      <vt:lpstr>Inner Class Iterator (Part 1)</vt:lpstr>
      <vt:lpstr>Inner Class Iterator (Part 2)</vt:lpstr>
      <vt:lpstr>Inner Class Iterator</vt:lpstr>
      <vt:lpstr>Inner Class Iterator</vt:lpstr>
      <vt:lpstr>Inner Class Iterator</vt:lpstr>
      <vt:lpstr>Iterators for Array-Based Lists</vt:lpstr>
      <vt:lpstr>Iterators for Array-Based Lists (Part 1)</vt:lpstr>
      <vt:lpstr>Iterators for Array-Based Lists (Part 2)</vt:lpstr>
      <vt:lpstr>Iterators for Array-Based Lists (Part 3)</vt:lpstr>
      <vt:lpstr>Iterators for Array-Based Lists</vt:lpstr>
      <vt:lpstr>Iterators for Array-Based Lists</vt:lpstr>
      <vt:lpstr>Iterators for Array-Based Lists</vt:lpstr>
      <vt:lpstr>Why Are Iterator Methods in Their Own Class? (Part 1)</vt:lpstr>
      <vt:lpstr>Why Are Iterator Methods in Their Own Class? (Part 2)</vt:lpstr>
      <vt:lpstr>Why Are Iterator  Methods in Their Own Class?</vt:lpstr>
      <vt:lpstr>Array-Based Implementation of the Interface ListIterator</vt:lpstr>
      <vt:lpstr>Array-Based Implementation of the Interface ListIterator (Part 1)</vt:lpstr>
      <vt:lpstr>Array-Based Implementation of the Interface ListIterator (Part 2)</vt:lpstr>
      <vt:lpstr>Array-Based Implementation of the Interface ListIterator (Part 3)</vt:lpstr>
      <vt:lpstr>Inner Class Iterator for Array-Based Lists (Part 1)</vt:lpstr>
      <vt:lpstr>Inner Class Iterator for Array-Based Lists (Part 2)</vt:lpstr>
      <vt:lpstr>The Inner Class</vt:lpstr>
      <vt:lpstr>The Inner Class</vt:lpstr>
      <vt:lpstr>The Inner Class</vt:lpstr>
      <vt:lpstr>The Inner Class</vt:lpstr>
      <vt:lpstr>The Inner Class</vt:lpstr>
      <vt:lpstr>The Inner Class</vt:lpstr>
      <vt:lpstr>The Inner Class</vt:lpstr>
      <vt:lpstr>The Inner Class</vt:lpstr>
      <vt:lpstr>The Inner Class</vt:lpstr>
      <vt:lpstr>The Inner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Abstractions with Java™</dc:title>
  <cp:lastModifiedBy>Jeannette Kartchner</cp:lastModifiedBy>
  <cp:revision>7</cp:revision>
  <dcterms:modified xsi:type="dcterms:W3CDTF">2018-08-03T17:37:38Z</dcterms:modified>
</cp:coreProperties>
</file>